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48"/>
  </p:notes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62" r:id="rId17"/>
    <p:sldId id="272" r:id="rId18"/>
    <p:sldId id="274" r:id="rId19"/>
    <p:sldId id="276" r:id="rId20"/>
    <p:sldId id="278" r:id="rId21"/>
    <p:sldId id="280" r:id="rId22"/>
    <p:sldId id="290" r:id="rId23"/>
    <p:sldId id="291" r:id="rId24"/>
    <p:sldId id="292" r:id="rId25"/>
    <p:sldId id="293" r:id="rId26"/>
    <p:sldId id="295" r:id="rId27"/>
    <p:sldId id="296" r:id="rId28"/>
    <p:sldId id="297" r:id="rId29"/>
    <p:sldId id="310" r:id="rId30"/>
    <p:sldId id="311" r:id="rId31"/>
    <p:sldId id="298" r:id="rId32"/>
    <p:sldId id="299" r:id="rId33"/>
    <p:sldId id="300" r:id="rId34"/>
    <p:sldId id="271" r:id="rId35"/>
    <p:sldId id="301" r:id="rId36"/>
    <p:sldId id="273" r:id="rId37"/>
    <p:sldId id="302" r:id="rId38"/>
    <p:sldId id="275" r:id="rId39"/>
    <p:sldId id="303" r:id="rId40"/>
    <p:sldId id="304" r:id="rId41"/>
    <p:sldId id="305" r:id="rId42"/>
    <p:sldId id="306" r:id="rId43"/>
    <p:sldId id="307" r:id="rId44"/>
    <p:sldId id="308" r:id="rId45"/>
    <p:sldId id="309" r:id="rId46"/>
    <p:sldId id="312" r:id="rId47"/>
  </p:sldIdLst>
  <p:sldSz cx="9144000" cy="5143500" type="screen16x9"/>
  <p:notesSz cx="6858000" cy="9144000"/>
  <p:embeddedFontLst>
    <p:embeddedFont>
      <p:font typeface="Cambria Math" panose="02040503050406030204" pitchFamily="18" charset="0"/>
      <p:regular r:id="rId49"/>
    </p:embeddedFont>
    <p:embeddedFont>
      <p:font typeface="Comfortaa" panose="020B0604020202020204" charset="0"/>
      <p:regular r:id="rId50"/>
      <p:bold r:id="rId51"/>
    </p:embeddedFont>
    <p:embeddedFont>
      <p:font typeface="Comfortaa Regular" panose="020B0604020202020204" charset="0"/>
      <p:regular r:id="rId52"/>
      <p:bold r:id="rId53"/>
    </p:embeddedFont>
    <p:embeddedFont>
      <p:font typeface="Comic Sans MS" panose="030F0702030302020204" pitchFamily="66" charset="0"/>
      <p:regular r:id="rId54"/>
      <p:bold r:id="rId55"/>
      <p:italic r:id="rId56"/>
      <p:boldItalic r:id="rId57"/>
    </p:embeddedFont>
    <p:embeddedFont>
      <p:font typeface="Garamond" panose="02020404030301010803" pitchFamily="18" charset="0"/>
      <p:regular r:id="rId58"/>
      <p:bold r:id="rId59"/>
      <p:italic r:id="rId60"/>
    </p:embeddedFont>
    <p:embeddedFont>
      <p:font typeface="Gill Sans Ultra Bold" panose="020B0A02020104020203" pitchFamily="34" charset="0"/>
      <p:regular r:id="rId61"/>
    </p:embeddedFont>
    <p:embeddedFont>
      <p:font typeface="Impact" panose="020B0806030902050204" pitchFamily="34" charset="0"/>
      <p:regular r:id="rId62"/>
    </p:embeddedFont>
    <p:embeddedFont>
      <p:font typeface="Segoe UI Symbol" panose="020B0502040204020203" pitchFamily="34" charset="0"/>
      <p:regular r:id="rId63"/>
    </p:embeddedFont>
    <p:embeddedFont>
      <p:font typeface="Tahoma" panose="020B0604030504040204" pitchFamily="34" charset="0"/>
      <p:regular r:id="rId64"/>
      <p:bold r:id="rId65"/>
    </p:embeddedFont>
    <p:embeddedFont>
      <p:font typeface="Times" panose="02020603050405020304" pitchFamily="18" charset="0"/>
      <p:regular r:id="rId66"/>
      <p:bold r:id="rId67"/>
      <p:italic r:id="rId68"/>
      <p:boldItalic r:id="rId69"/>
    </p:embeddedFont>
    <p:embeddedFont>
      <p:font typeface="Verdana" panose="020B060403050404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152B0E-60E3-41B3-8168-E11D03F9882D}">
  <a:tblStyle styleId="{D7152B0E-60E3-41B3-8168-E11D03F988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snapToGrid="0">
      <p:cViewPr varScale="1">
        <p:scale>
          <a:sx n="83" d="100"/>
          <a:sy n="83" d="100"/>
        </p:scale>
        <p:origin x="76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5.fntdata"/><Relationship Id="rId68" Type="http://schemas.openxmlformats.org/officeDocument/2006/relationships/font" Target="fonts/font20.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1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23.fntdata"/><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7a3fd40f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7a3fd40f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7a3fd40f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7a3fd40f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7a3fd40f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7a3fd40f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7a3fd40f9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7a3fd40f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7a3fd40f9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7a3fd40f9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7a3fd40f9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7a3fd40f9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7a3fd40f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7a3fd40f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40E0C4A-22B3-43AB-A413-E6E810D4AA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8B87EB-DD3E-4FFE-A21B-29B3B5565070}"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18435" name="Rectangle 2">
            <a:extLst>
              <a:ext uri="{FF2B5EF4-FFF2-40B4-BE49-F238E27FC236}">
                <a16:creationId xmlns:a16="http://schemas.microsoft.com/office/drawing/2014/main" id="{402EE7D1-8268-42B8-A7BD-FF8471B322FF}"/>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14D7BC1-87AA-4986-989E-B15A893CA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5D08AB2-523C-4C5C-AF08-D3B4451AAFC2}"/>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C0F3F2C1-6E23-4054-8D9E-0202365831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Step 3: 60 seconds to solve</a:t>
            </a:r>
          </a:p>
        </p:txBody>
      </p:sp>
      <p:sp>
        <p:nvSpPr>
          <p:cNvPr id="21508" name="Slide Number Placeholder 3">
            <a:extLst>
              <a:ext uri="{FF2B5EF4-FFF2-40B4-BE49-F238E27FC236}">
                <a16:creationId xmlns:a16="http://schemas.microsoft.com/office/drawing/2014/main" id="{2CAE7518-C822-4D74-9265-F82D878184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3947BE9-3601-4778-A123-2EF172802F8D}"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7a3fd40f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7a3fd40f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7a3fd40f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7a3fd40f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7a3fd40f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7a3fd40f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7a3fd40f9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7a3fd40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7a3fd40f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7a3fd40f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7a3fd40f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7a3fd40f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7a3fd40f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7a3fd40f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CBBFCBB4-FD69-4C32-9A12-A987E353A3E5}"/>
              </a:ext>
            </a:extLst>
          </p:cNvPr>
          <p:cNvGrpSpPr>
            <a:grpSpLocks/>
          </p:cNvGrpSpPr>
          <p:nvPr/>
        </p:nvGrpSpPr>
        <p:grpSpPr bwMode="auto">
          <a:xfrm>
            <a:off x="228600" y="2166938"/>
            <a:ext cx="8610600" cy="151210"/>
            <a:chOff x="144" y="1680"/>
            <a:chExt cx="5424" cy="144"/>
          </a:xfrm>
        </p:grpSpPr>
        <p:sp>
          <p:nvSpPr>
            <p:cNvPr id="5" name="Rectangle 8">
              <a:extLst>
                <a:ext uri="{FF2B5EF4-FFF2-40B4-BE49-F238E27FC236}">
                  <a16:creationId xmlns:a16="http://schemas.microsoft.com/office/drawing/2014/main" id="{5A6DA589-C09A-4861-BEFE-A5C9128ADAE4}"/>
                </a:ext>
              </a:extLst>
            </p:cNvPr>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z="1050"/>
            </a:p>
          </p:txBody>
        </p:sp>
        <p:sp>
          <p:nvSpPr>
            <p:cNvPr id="6" name="Rectangle 9">
              <a:extLst>
                <a:ext uri="{FF2B5EF4-FFF2-40B4-BE49-F238E27FC236}">
                  <a16:creationId xmlns:a16="http://schemas.microsoft.com/office/drawing/2014/main" id="{A3600C23-E06F-495A-9305-0F3570D2B0E7}"/>
                </a:ext>
              </a:extLst>
            </p:cNvPr>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z="1050"/>
            </a:p>
          </p:txBody>
        </p:sp>
        <p:sp>
          <p:nvSpPr>
            <p:cNvPr id="7" name="Rectangle 10">
              <a:extLst>
                <a:ext uri="{FF2B5EF4-FFF2-40B4-BE49-F238E27FC236}">
                  <a16:creationId xmlns:a16="http://schemas.microsoft.com/office/drawing/2014/main" id="{1F83A228-EBBF-43E0-9CAC-2E0918172B5B}"/>
                </a:ext>
              </a:extLst>
            </p:cNvPr>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z="1050"/>
            </a:p>
          </p:txBody>
        </p:sp>
      </p:grpSp>
      <p:sp>
        <p:nvSpPr>
          <p:cNvPr id="98306" name="Rectangle 2"/>
          <p:cNvSpPr>
            <a:spLocks noGrp="1" noChangeArrowheads="1"/>
          </p:cNvSpPr>
          <p:nvPr>
            <p:ph type="ctrTitle"/>
          </p:nvPr>
        </p:nvSpPr>
        <p:spPr>
          <a:xfrm>
            <a:off x="685800" y="514350"/>
            <a:ext cx="7772400" cy="1595438"/>
          </a:xfrm>
        </p:spPr>
        <p:txBody>
          <a:bodyPr/>
          <a:lstStyle>
            <a:lvl1pPr algn="ctr">
              <a:defRPr sz="4350"/>
            </a:lvl1pPr>
          </a:lstStyle>
          <a:p>
            <a:r>
              <a:rPr lang="en-US"/>
              <a:t>Click to edit Master title style</a:t>
            </a:r>
          </a:p>
        </p:txBody>
      </p:sp>
      <p:sp>
        <p:nvSpPr>
          <p:cNvPr id="98307" name="Rectangle 3"/>
          <p:cNvSpPr>
            <a:spLocks noGrp="1" noChangeArrowheads="1"/>
          </p:cNvSpPr>
          <p:nvPr>
            <p:ph type="subTitle" idx="1"/>
          </p:nvPr>
        </p:nvSpPr>
        <p:spPr>
          <a:xfrm>
            <a:off x="1371600" y="2452688"/>
            <a:ext cx="6400800" cy="1657350"/>
          </a:xfrm>
        </p:spPr>
        <p:txBody>
          <a:bodyPr/>
          <a:lstStyle>
            <a:lvl1pPr marL="0" indent="0" algn="ctr">
              <a:buFont typeface="Wingdings" pitchFamily="2" charset="2"/>
              <a:buNone/>
              <a:defRPr sz="2250"/>
            </a:lvl1pPr>
          </a:lstStyle>
          <a:p>
            <a:r>
              <a:rPr lang="en-US"/>
              <a:t>Click to edit Master subtitle style</a:t>
            </a:r>
          </a:p>
        </p:txBody>
      </p:sp>
      <p:sp>
        <p:nvSpPr>
          <p:cNvPr id="8" name="Rectangle 4">
            <a:extLst>
              <a:ext uri="{FF2B5EF4-FFF2-40B4-BE49-F238E27FC236}">
                <a16:creationId xmlns:a16="http://schemas.microsoft.com/office/drawing/2014/main" id="{9CF97A62-C3FF-4A3A-86E7-548C49972686}"/>
              </a:ext>
            </a:extLst>
          </p:cNvPr>
          <p:cNvSpPr>
            <a:spLocks noGrp="1" noChangeArrowheads="1"/>
          </p:cNvSpPr>
          <p:nvPr>
            <p:ph type="dt" sz="half" idx="10"/>
          </p:nvPr>
        </p:nvSpPr>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519657B2-A85E-4C66-8E76-60C8411073F5}"/>
              </a:ext>
            </a:extLst>
          </p:cNvPr>
          <p:cNvSpPr>
            <a:spLocks noGrp="1" noChangeArrowheads="1"/>
          </p:cNvSpPr>
          <p:nvPr>
            <p:ph type="ftr" sz="quarter" idx="11"/>
          </p:nvPr>
        </p:nvSpPr>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E1C0FC9D-BA46-48AD-A8E9-9E8A00B72F99}"/>
              </a:ext>
            </a:extLst>
          </p:cNvPr>
          <p:cNvSpPr>
            <a:spLocks noGrp="1" noChangeArrowheads="1"/>
          </p:cNvSpPr>
          <p:nvPr>
            <p:ph type="sldNum" sz="quarter" idx="12"/>
          </p:nvPr>
        </p:nvSpPr>
        <p:spPr/>
        <p:txBody>
          <a:bodyPr/>
          <a:lstStyle>
            <a:lvl1pPr>
              <a:defRPr smtClean="0"/>
            </a:lvl1pPr>
          </a:lstStyle>
          <a:p>
            <a:pPr>
              <a:defRPr/>
            </a:pPr>
            <a:fld id="{5D067722-AF45-41D9-B9A6-B5271F0C9F15}" type="slidenum">
              <a:rPr lang="en-US" altLang="en-US"/>
              <a:pPr>
                <a:defRPr/>
              </a:pPr>
              <a:t>‹#›</a:t>
            </a:fld>
            <a:endParaRPr lang="en-US" altLang="en-US"/>
          </a:p>
        </p:txBody>
      </p:sp>
    </p:spTree>
    <p:extLst>
      <p:ext uri="{BB962C8B-B14F-4D97-AF65-F5344CB8AC3E}">
        <p14:creationId xmlns:p14="http://schemas.microsoft.com/office/powerpoint/2010/main" val="143995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120F3F-8FB8-4464-82D7-634269C5F3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F5D4E5-EA30-4D03-89E3-2B6DD0FFB6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D668CF-D239-4599-9051-7DCC9421514A}"/>
              </a:ext>
            </a:extLst>
          </p:cNvPr>
          <p:cNvSpPr>
            <a:spLocks noGrp="1" noChangeArrowheads="1"/>
          </p:cNvSpPr>
          <p:nvPr>
            <p:ph type="sldNum" sz="quarter" idx="12"/>
          </p:nvPr>
        </p:nvSpPr>
        <p:spPr>
          <a:ln/>
        </p:spPr>
        <p:txBody>
          <a:bodyPr/>
          <a:lstStyle>
            <a:lvl1pPr>
              <a:defRPr/>
            </a:lvl1pPr>
          </a:lstStyle>
          <a:p>
            <a:pPr>
              <a:defRPr/>
            </a:pPr>
            <a:fld id="{BC413335-745F-4160-9FC4-30F8B6F1F7C1}" type="slidenum">
              <a:rPr lang="en-US" altLang="en-US"/>
              <a:pPr>
                <a:defRPr/>
              </a:pPr>
              <a:t>‹#›</a:t>
            </a:fld>
            <a:endParaRPr lang="en-US" altLang="en-US"/>
          </a:p>
        </p:txBody>
      </p:sp>
    </p:spTree>
    <p:extLst>
      <p:ext uri="{BB962C8B-B14F-4D97-AF65-F5344CB8AC3E}">
        <p14:creationId xmlns:p14="http://schemas.microsoft.com/office/powerpoint/2010/main" val="144853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64819EB9-D9AA-4A56-AA57-CD33D1DA6C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C35631-6938-4BB0-A226-4733982CAF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58AE46-1DD9-4305-9E46-0AE5296FDE14}"/>
              </a:ext>
            </a:extLst>
          </p:cNvPr>
          <p:cNvSpPr>
            <a:spLocks noGrp="1" noChangeArrowheads="1"/>
          </p:cNvSpPr>
          <p:nvPr>
            <p:ph type="sldNum" sz="quarter" idx="12"/>
          </p:nvPr>
        </p:nvSpPr>
        <p:spPr>
          <a:ln/>
        </p:spPr>
        <p:txBody>
          <a:bodyPr/>
          <a:lstStyle>
            <a:lvl1pPr>
              <a:defRPr/>
            </a:lvl1pPr>
          </a:lstStyle>
          <a:p>
            <a:pPr>
              <a:defRPr/>
            </a:pPr>
            <a:fld id="{F37C8878-71F9-462D-A648-407993C30DE0}" type="slidenum">
              <a:rPr lang="en-US" altLang="en-US"/>
              <a:pPr>
                <a:defRPr/>
              </a:pPr>
              <a:t>‹#›</a:t>
            </a:fld>
            <a:endParaRPr lang="en-US" altLang="en-US"/>
          </a:p>
        </p:txBody>
      </p:sp>
    </p:spTree>
    <p:extLst>
      <p:ext uri="{BB962C8B-B14F-4D97-AF65-F5344CB8AC3E}">
        <p14:creationId xmlns:p14="http://schemas.microsoft.com/office/powerpoint/2010/main" val="3149195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D97DF1A-0FC6-4867-AD6E-BBC35987F9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16CA76-BC32-4FD6-A87F-51607CAD4C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ED9916-2BF8-4167-8C09-DB80F4A2B74B}"/>
              </a:ext>
            </a:extLst>
          </p:cNvPr>
          <p:cNvSpPr>
            <a:spLocks noGrp="1" noChangeArrowheads="1"/>
          </p:cNvSpPr>
          <p:nvPr>
            <p:ph type="sldNum" sz="quarter" idx="12"/>
          </p:nvPr>
        </p:nvSpPr>
        <p:spPr>
          <a:ln/>
        </p:spPr>
        <p:txBody>
          <a:bodyPr/>
          <a:lstStyle>
            <a:lvl1pPr>
              <a:defRPr/>
            </a:lvl1pPr>
          </a:lstStyle>
          <a:p>
            <a:pPr>
              <a:defRPr/>
            </a:pPr>
            <a:fld id="{3313F015-3143-4AC7-BF5D-9393073EAFB0}" type="slidenum">
              <a:rPr lang="en-US" altLang="en-US"/>
              <a:pPr>
                <a:defRPr/>
              </a:pPr>
              <a:t>‹#›</a:t>
            </a:fld>
            <a:endParaRPr lang="en-US" altLang="en-US"/>
          </a:p>
        </p:txBody>
      </p:sp>
    </p:spTree>
    <p:extLst>
      <p:ext uri="{BB962C8B-B14F-4D97-AF65-F5344CB8AC3E}">
        <p14:creationId xmlns:p14="http://schemas.microsoft.com/office/powerpoint/2010/main" val="264836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3E6F52F-8805-4B66-A1A2-2BFBE947389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BCF4A93-203C-4AEF-AB0F-43A6766EB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41B8B8D-5BF1-4ABA-81DE-7E93B82A4644}"/>
              </a:ext>
            </a:extLst>
          </p:cNvPr>
          <p:cNvSpPr>
            <a:spLocks noGrp="1" noChangeArrowheads="1"/>
          </p:cNvSpPr>
          <p:nvPr>
            <p:ph type="sldNum" sz="quarter" idx="12"/>
          </p:nvPr>
        </p:nvSpPr>
        <p:spPr>
          <a:ln/>
        </p:spPr>
        <p:txBody>
          <a:bodyPr/>
          <a:lstStyle>
            <a:lvl1pPr>
              <a:defRPr/>
            </a:lvl1pPr>
          </a:lstStyle>
          <a:p>
            <a:pPr>
              <a:defRPr/>
            </a:pPr>
            <a:fld id="{E47CA6E5-108D-47C4-84B0-58E377E2F20D}" type="slidenum">
              <a:rPr lang="en-US" altLang="en-US"/>
              <a:pPr>
                <a:defRPr/>
              </a:pPr>
              <a:t>‹#›</a:t>
            </a:fld>
            <a:endParaRPr lang="en-US" altLang="en-US"/>
          </a:p>
        </p:txBody>
      </p:sp>
    </p:spTree>
    <p:extLst>
      <p:ext uri="{BB962C8B-B14F-4D97-AF65-F5344CB8AC3E}">
        <p14:creationId xmlns:p14="http://schemas.microsoft.com/office/powerpoint/2010/main" val="3393760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D9D340-79CC-4EE3-A26C-72A69D935C9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50DBEE1-EE0E-4A85-A18B-5BA9EEFB5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29882FD-FC65-48CD-96D2-D845082F75F6}"/>
              </a:ext>
            </a:extLst>
          </p:cNvPr>
          <p:cNvSpPr>
            <a:spLocks noGrp="1" noChangeArrowheads="1"/>
          </p:cNvSpPr>
          <p:nvPr>
            <p:ph type="sldNum" sz="quarter" idx="12"/>
          </p:nvPr>
        </p:nvSpPr>
        <p:spPr>
          <a:ln/>
        </p:spPr>
        <p:txBody>
          <a:bodyPr/>
          <a:lstStyle>
            <a:lvl1pPr>
              <a:defRPr/>
            </a:lvl1pPr>
          </a:lstStyle>
          <a:p>
            <a:pPr>
              <a:defRPr/>
            </a:pPr>
            <a:fld id="{88EFDA92-0413-401D-91D0-7D84A121EB13}" type="slidenum">
              <a:rPr lang="en-US" altLang="en-US"/>
              <a:pPr>
                <a:defRPr/>
              </a:pPr>
              <a:t>‹#›</a:t>
            </a:fld>
            <a:endParaRPr lang="en-US" altLang="en-US"/>
          </a:p>
        </p:txBody>
      </p:sp>
    </p:spTree>
    <p:extLst>
      <p:ext uri="{BB962C8B-B14F-4D97-AF65-F5344CB8AC3E}">
        <p14:creationId xmlns:p14="http://schemas.microsoft.com/office/powerpoint/2010/main" val="64962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A1C0C5-1441-47F5-AE3D-FCB84BD537C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0688FCC-D6B0-4A95-AAE3-66ECBE277C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00FEB46-CB77-4682-A721-A0BE25D6C53F}"/>
              </a:ext>
            </a:extLst>
          </p:cNvPr>
          <p:cNvSpPr>
            <a:spLocks noGrp="1" noChangeArrowheads="1"/>
          </p:cNvSpPr>
          <p:nvPr>
            <p:ph type="sldNum" sz="quarter" idx="12"/>
          </p:nvPr>
        </p:nvSpPr>
        <p:spPr>
          <a:ln/>
        </p:spPr>
        <p:txBody>
          <a:bodyPr/>
          <a:lstStyle>
            <a:lvl1pPr>
              <a:defRPr/>
            </a:lvl1pPr>
          </a:lstStyle>
          <a:p>
            <a:pPr>
              <a:defRPr/>
            </a:pPr>
            <a:fld id="{A6820D38-63FB-4E6C-8EEB-C27EA4325CF1}" type="slidenum">
              <a:rPr lang="en-US" altLang="en-US"/>
              <a:pPr>
                <a:defRPr/>
              </a:pPr>
              <a:t>‹#›</a:t>
            </a:fld>
            <a:endParaRPr lang="en-US" altLang="en-US"/>
          </a:p>
        </p:txBody>
      </p:sp>
    </p:spTree>
    <p:extLst>
      <p:ext uri="{BB962C8B-B14F-4D97-AF65-F5344CB8AC3E}">
        <p14:creationId xmlns:p14="http://schemas.microsoft.com/office/powerpoint/2010/main" val="770853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53BB2BCA-FC4D-4562-BE95-C7C60C4A1C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2487257-E48D-4470-A183-A6A8AF987C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783036-1CBE-4FFA-8768-9039725CB4A6}"/>
              </a:ext>
            </a:extLst>
          </p:cNvPr>
          <p:cNvSpPr>
            <a:spLocks noGrp="1" noChangeArrowheads="1"/>
          </p:cNvSpPr>
          <p:nvPr>
            <p:ph type="sldNum" sz="quarter" idx="12"/>
          </p:nvPr>
        </p:nvSpPr>
        <p:spPr>
          <a:ln/>
        </p:spPr>
        <p:txBody>
          <a:bodyPr/>
          <a:lstStyle>
            <a:lvl1pPr>
              <a:defRPr/>
            </a:lvl1pPr>
          </a:lstStyle>
          <a:p>
            <a:pPr>
              <a:defRPr/>
            </a:pPr>
            <a:fld id="{BFF1372E-EB67-407B-BA4C-72C97460079B}" type="slidenum">
              <a:rPr lang="en-US" altLang="en-US"/>
              <a:pPr>
                <a:defRPr/>
              </a:pPr>
              <a:t>‹#›</a:t>
            </a:fld>
            <a:endParaRPr lang="en-US" altLang="en-US"/>
          </a:p>
        </p:txBody>
      </p:sp>
    </p:spTree>
    <p:extLst>
      <p:ext uri="{BB962C8B-B14F-4D97-AF65-F5344CB8AC3E}">
        <p14:creationId xmlns:p14="http://schemas.microsoft.com/office/powerpoint/2010/main" val="2366713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124813C7-3636-4A3B-92C9-B95B9E4BC9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A0BBA5-4317-433A-A45F-5B301C7502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B5636B-D3B1-4CC6-9F63-3399707529BA}"/>
              </a:ext>
            </a:extLst>
          </p:cNvPr>
          <p:cNvSpPr>
            <a:spLocks noGrp="1" noChangeArrowheads="1"/>
          </p:cNvSpPr>
          <p:nvPr>
            <p:ph type="sldNum" sz="quarter" idx="12"/>
          </p:nvPr>
        </p:nvSpPr>
        <p:spPr>
          <a:ln/>
        </p:spPr>
        <p:txBody>
          <a:bodyPr/>
          <a:lstStyle>
            <a:lvl1pPr>
              <a:defRPr/>
            </a:lvl1pPr>
          </a:lstStyle>
          <a:p>
            <a:pPr>
              <a:defRPr/>
            </a:pPr>
            <a:fld id="{50A60AD7-D552-4BEA-BA90-85E9D0EFAFCB}" type="slidenum">
              <a:rPr lang="en-US" altLang="en-US"/>
              <a:pPr>
                <a:defRPr/>
              </a:pPr>
              <a:t>‹#›</a:t>
            </a:fld>
            <a:endParaRPr lang="en-US" altLang="en-US"/>
          </a:p>
        </p:txBody>
      </p:sp>
    </p:spTree>
    <p:extLst>
      <p:ext uri="{BB962C8B-B14F-4D97-AF65-F5344CB8AC3E}">
        <p14:creationId xmlns:p14="http://schemas.microsoft.com/office/powerpoint/2010/main" val="418103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591A5F-8398-4DA5-91FE-DC2C0F2B3D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B8AAA5-FD88-46BD-9CAA-7B452F7FA6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7BF535-5240-4045-A362-5C27CEBBAE39}"/>
              </a:ext>
            </a:extLst>
          </p:cNvPr>
          <p:cNvSpPr>
            <a:spLocks noGrp="1" noChangeArrowheads="1"/>
          </p:cNvSpPr>
          <p:nvPr>
            <p:ph type="sldNum" sz="quarter" idx="12"/>
          </p:nvPr>
        </p:nvSpPr>
        <p:spPr>
          <a:ln/>
        </p:spPr>
        <p:txBody>
          <a:bodyPr/>
          <a:lstStyle>
            <a:lvl1pPr>
              <a:defRPr/>
            </a:lvl1pPr>
          </a:lstStyle>
          <a:p>
            <a:pPr>
              <a:defRPr/>
            </a:pPr>
            <a:fld id="{A7123A08-4360-4E62-8AD9-A67089504A3D}" type="slidenum">
              <a:rPr lang="en-US" altLang="en-US"/>
              <a:pPr>
                <a:defRPr/>
              </a:pPr>
              <a:t>‹#›</a:t>
            </a:fld>
            <a:endParaRPr lang="en-US" altLang="en-US"/>
          </a:p>
        </p:txBody>
      </p:sp>
    </p:spTree>
    <p:extLst>
      <p:ext uri="{BB962C8B-B14F-4D97-AF65-F5344CB8AC3E}">
        <p14:creationId xmlns:p14="http://schemas.microsoft.com/office/powerpoint/2010/main" val="2857288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4DBBCE-2137-4ABA-8675-11C2EDF2CC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9DD259-F4DB-4286-8B28-84372A3379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572793-D897-4BF0-BAED-7FA3752C3B42}"/>
              </a:ext>
            </a:extLst>
          </p:cNvPr>
          <p:cNvSpPr>
            <a:spLocks noGrp="1" noChangeArrowheads="1"/>
          </p:cNvSpPr>
          <p:nvPr>
            <p:ph type="sldNum" sz="quarter" idx="12"/>
          </p:nvPr>
        </p:nvSpPr>
        <p:spPr>
          <a:ln/>
        </p:spPr>
        <p:txBody>
          <a:bodyPr/>
          <a:lstStyle>
            <a:lvl1pPr>
              <a:defRPr/>
            </a:lvl1pPr>
          </a:lstStyle>
          <a:p>
            <a:pPr>
              <a:defRPr/>
            </a:pPr>
            <a:fld id="{97DDD974-7A01-4068-A186-4BDC783DCE10}" type="slidenum">
              <a:rPr lang="en-US" altLang="en-US"/>
              <a:pPr>
                <a:defRPr/>
              </a:pPr>
              <a:t>‹#›</a:t>
            </a:fld>
            <a:endParaRPr lang="en-US" altLang="en-US"/>
          </a:p>
        </p:txBody>
      </p:sp>
    </p:spTree>
    <p:extLst>
      <p:ext uri="{BB962C8B-B14F-4D97-AF65-F5344CB8AC3E}">
        <p14:creationId xmlns:p14="http://schemas.microsoft.com/office/powerpoint/2010/main" val="3587497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5F14BFC-F634-4E41-8F91-C8F2E49FE8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996663-EF89-4D2F-9D83-12A5EBDC1F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B53295-7DC5-4FC5-ACAE-72EEB5E4BC15}"/>
              </a:ext>
            </a:extLst>
          </p:cNvPr>
          <p:cNvSpPr>
            <a:spLocks noGrp="1" noChangeArrowheads="1"/>
          </p:cNvSpPr>
          <p:nvPr>
            <p:ph type="sldNum" sz="quarter" idx="12"/>
          </p:nvPr>
        </p:nvSpPr>
        <p:spPr>
          <a:ln/>
        </p:spPr>
        <p:txBody>
          <a:bodyPr/>
          <a:lstStyle>
            <a:lvl1pPr>
              <a:defRPr/>
            </a:lvl1pPr>
          </a:lstStyle>
          <a:p>
            <a:pPr>
              <a:defRPr/>
            </a:pPr>
            <a:fld id="{56F807E9-978C-43E6-8F32-7A31EACD121E}" type="slidenum">
              <a:rPr lang="en-US" altLang="en-US"/>
              <a:pPr>
                <a:defRPr/>
              </a:pPr>
              <a:t>‹#›</a:t>
            </a:fld>
            <a:endParaRPr lang="en-US" altLang="en-US"/>
          </a:p>
        </p:txBody>
      </p:sp>
    </p:spTree>
    <p:extLst>
      <p:ext uri="{BB962C8B-B14F-4D97-AF65-F5344CB8AC3E}">
        <p14:creationId xmlns:p14="http://schemas.microsoft.com/office/powerpoint/2010/main" val="171670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DBF3B6-D34B-42F1-9D8C-BD1FE89C9503}"/>
              </a:ext>
            </a:extLst>
          </p:cNvPr>
          <p:cNvSpPr>
            <a:spLocks noGrp="1" noChangeArrowheads="1"/>
          </p:cNvSpPr>
          <p:nvPr>
            <p:ph type="title"/>
          </p:nvPr>
        </p:nvSpPr>
        <p:spPr bwMode="auto">
          <a:xfrm>
            <a:off x="457200" y="208360"/>
            <a:ext cx="8229600"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A77F526-D15F-4F97-9C99-750CD0B13FF5}"/>
              </a:ext>
            </a:extLst>
          </p:cNvPr>
          <p:cNvSpPr>
            <a:spLocks noGrp="1" noChangeArrowheads="1"/>
          </p:cNvSpPr>
          <p:nvPr>
            <p:ph type="body" idx="1"/>
          </p:nvPr>
        </p:nvSpPr>
        <p:spPr bwMode="auto">
          <a:xfrm>
            <a:off x="457200" y="1200150"/>
            <a:ext cx="8229600" cy="339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7284" name="Rectangle 4">
            <a:extLst>
              <a:ext uri="{FF2B5EF4-FFF2-40B4-BE49-F238E27FC236}">
                <a16:creationId xmlns:a16="http://schemas.microsoft.com/office/drawing/2014/main" id="{351F34FC-027C-4BAE-A3EC-54396BF24226}"/>
              </a:ext>
            </a:extLst>
          </p:cNvPr>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50"/>
            </a:lvl1pPr>
          </a:lstStyle>
          <a:p>
            <a:pPr>
              <a:defRPr/>
            </a:pPr>
            <a:endParaRPr lang="en-US"/>
          </a:p>
        </p:txBody>
      </p:sp>
      <p:sp>
        <p:nvSpPr>
          <p:cNvPr id="97285" name="Rectangle 5">
            <a:extLst>
              <a:ext uri="{FF2B5EF4-FFF2-40B4-BE49-F238E27FC236}">
                <a16:creationId xmlns:a16="http://schemas.microsoft.com/office/drawing/2014/main" id="{295772E8-0CC3-4625-8F5C-80681BE53E11}"/>
              </a:ext>
            </a:extLst>
          </p:cNvPr>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50"/>
            </a:lvl1pPr>
          </a:lstStyle>
          <a:p>
            <a:pPr>
              <a:defRPr/>
            </a:pPr>
            <a:endParaRPr lang="en-US"/>
          </a:p>
        </p:txBody>
      </p:sp>
      <p:sp>
        <p:nvSpPr>
          <p:cNvPr id="97286" name="Rectangle 6">
            <a:extLst>
              <a:ext uri="{FF2B5EF4-FFF2-40B4-BE49-F238E27FC236}">
                <a16:creationId xmlns:a16="http://schemas.microsoft.com/office/drawing/2014/main" id="{08489AD2-4D71-4B99-9F74-EA157FB98350}"/>
              </a:ext>
            </a:extLst>
          </p:cNvPr>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50" smtClean="0"/>
            </a:lvl1pPr>
          </a:lstStyle>
          <a:p>
            <a:pPr>
              <a:defRPr/>
            </a:pPr>
            <a:fld id="{99BEED37-3D79-4EF2-B563-80C9D7CF9624}" type="slidenum">
              <a:rPr lang="en-US" altLang="en-US"/>
              <a:pPr>
                <a:defRPr/>
              </a:pPr>
              <a:t>‹#›</a:t>
            </a:fld>
            <a:endParaRPr lang="en-US" altLang="en-US"/>
          </a:p>
        </p:txBody>
      </p:sp>
      <p:sp>
        <p:nvSpPr>
          <p:cNvPr id="1031" name="Rectangle 7">
            <a:extLst>
              <a:ext uri="{FF2B5EF4-FFF2-40B4-BE49-F238E27FC236}">
                <a16:creationId xmlns:a16="http://schemas.microsoft.com/office/drawing/2014/main" id="{388A2772-B1D4-46F7-AC04-03E4571B406D}"/>
              </a:ext>
            </a:extLst>
          </p:cNvPr>
          <p:cNvSpPr>
            <a:spLocks noChangeArrowheads="1"/>
          </p:cNvSpPr>
          <p:nvPr/>
        </p:nvSpPr>
        <p:spPr bwMode="auto">
          <a:xfrm>
            <a:off x="0" y="0"/>
            <a:ext cx="228600" cy="1714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1800">
              <a:latin typeface="Times New Roman" pitchFamily="18" charset="0"/>
            </a:endParaRPr>
          </a:p>
        </p:txBody>
      </p:sp>
      <p:sp>
        <p:nvSpPr>
          <p:cNvPr id="1032" name="Line 8">
            <a:extLst>
              <a:ext uri="{FF2B5EF4-FFF2-40B4-BE49-F238E27FC236}">
                <a16:creationId xmlns:a16="http://schemas.microsoft.com/office/drawing/2014/main" id="{C4DD4F52-4BCB-441A-86CF-961E2BC4DA77}"/>
              </a:ext>
            </a:extLst>
          </p:cNvPr>
          <p:cNvSpPr>
            <a:spLocks noChangeShapeType="1"/>
          </p:cNvSpPr>
          <p:nvPr/>
        </p:nvSpPr>
        <p:spPr bwMode="auto">
          <a:xfrm>
            <a:off x="457200" y="108585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033" name="Rectangle 9">
            <a:extLst>
              <a:ext uri="{FF2B5EF4-FFF2-40B4-BE49-F238E27FC236}">
                <a16:creationId xmlns:a16="http://schemas.microsoft.com/office/drawing/2014/main" id="{AF897922-F54F-48FC-AC35-64139963237F}"/>
              </a:ext>
            </a:extLst>
          </p:cNvPr>
          <p:cNvSpPr>
            <a:spLocks noChangeArrowheads="1"/>
          </p:cNvSpPr>
          <p:nvPr/>
        </p:nvSpPr>
        <p:spPr bwMode="auto">
          <a:xfrm>
            <a:off x="0" y="1714500"/>
            <a:ext cx="228600" cy="1714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1800">
              <a:latin typeface="Times New Roman" pitchFamily="18" charset="0"/>
            </a:endParaRPr>
          </a:p>
        </p:txBody>
      </p:sp>
      <p:sp>
        <p:nvSpPr>
          <p:cNvPr id="1034" name="Rectangle 10">
            <a:extLst>
              <a:ext uri="{FF2B5EF4-FFF2-40B4-BE49-F238E27FC236}">
                <a16:creationId xmlns:a16="http://schemas.microsoft.com/office/drawing/2014/main" id="{1EDB2475-D463-4CFA-AAC4-92C73E817BF1}"/>
              </a:ext>
            </a:extLst>
          </p:cNvPr>
          <p:cNvSpPr>
            <a:spLocks noChangeArrowheads="1"/>
          </p:cNvSpPr>
          <p:nvPr/>
        </p:nvSpPr>
        <p:spPr bwMode="auto">
          <a:xfrm>
            <a:off x="0" y="3429000"/>
            <a:ext cx="228600" cy="17145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1800">
              <a:latin typeface="Times New Roman" pitchFamily="18" charset="0"/>
            </a:endParaRPr>
          </a:p>
        </p:txBody>
      </p:sp>
    </p:spTree>
    <p:extLst>
      <p:ext uri="{BB962C8B-B14F-4D97-AF65-F5344CB8AC3E}">
        <p14:creationId xmlns:p14="http://schemas.microsoft.com/office/powerpoint/2010/main" val="2592779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Garamond" pitchFamily="18" charset="0"/>
        </a:defRPr>
      </a:lvl2pPr>
      <a:lvl3pPr algn="l" rtl="0" eaLnBrk="0" fontAlgn="base" hangingPunct="0">
        <a:spcBef>
          <a:spcPct val="0"/>
        </a:spcBef>
        <a:spcAft>
          <a:spcPct val="0"/>
        </a:spcAft>
        <a:defRPr sz="3300">
          <a:solidFill>
            <a:schemeClr val="tx2"/>
          </a:solidFill>
          <a:latin typeface="Garamond" pitchFamily="18" charset="0"/>
        </a:defRPr>
      </a:lvl3pPr>
      <a:lvl4pPr algn="l" rtl="0" eaLnBrk="0" fontAlgn="base" hangingPunct="0">
        <a:spcBef>
          <a:spcPct val="0"/>
        </a:spcBef>
        <a:spcAft>
          <a:spcPct val="0"/>
        </a:spcAft>
        <a:defRPr sz="3300">
          <a:solidFill>
            <a:schemeClr val="tx2"/>
          </a:solidFill>
          <a:latin typeface="Garamond" pitchFamily="18" charset="0"/>
        </a:defRPr>
      </a:lvl4pPr>
      <a:lvl5pPr algn="l" rtl="0" eaLnBrk="0" fontAlgn="base" hangingPunct="0">
        <a:spcBef>
          <a:spcPct val="0"/>
        </a:spcBef>
        <a:spcAft>
          <a:spcPct val="0"/>
        </a:spcAft>
        <a:defRPr sz="3300">
          <a:solidFill>
            <a:schemeClr val="tx2"/>
          </a:solidFill>
          <a:latin typeface="Garamond" pitchFamily="18" charset="0"/>
        </a:defRPr>
      </a:lvl5pPr>
      <a:lvl6pPr marL="342900" algn="l" rtl="0" fontAlgn="base">
        <a:spcBef>
          <a:spcPct val="0"/>
        </a:spcBef>
        <a:spcAft>
          <a:spcPct val="0"/>
        </a:spcAft>
        <a:defRPr sz="3300">
          <a:solidFill>
            <a:schemeClr val="tx2"/>
          </a:solidFill>
          <a:latin typeface="Garamond" pitchFamily="18" charset="0"/>
        </a:defRPr>
      </a:lvl6pPr>
      <a:lvl7pPr marL="685800" algn="l" rtl="0" fontAlgn="base">
        <a:spcBef>
          <a:spcPct val="0"/>
        </a:spcBef>
        <a:spcAft>
          <a:spcPct val="0"/>
        </a:spcAft>
        <a:defRPr sz="3300">
          <a:solidFill>
            <a:schemeClr val="tx2"/>
          </a:solidFill>
          <a:latin typeface="Garamond" pitchFamily="18" charset="0"/>
        </a:defRPr>
      </a:lvl7pPr>
      <a:lvl8pPr marL="1028700" algn="l" rtl="0" fontAlgn="base">
        <a:spcBef>
          <a:spcPct val="0"/>
        </a:spcBef>
        <a:spcAft>
          <a:spcPct val="0"/>
        </a:spcAft>
        <a:defRPr sz="3300">
          <a:solidFill>
            <a:schemeClr val="tx2"/>
          </a:solidFill>
          <a:latin typeface="Garamond" pitchFamily="18" charset="0"/>
        </a:defRPr>
      </a:lvl8pPr>
      <a:lvl9pPr marL="1371600" algn="l" rtl="0" fontAlgn="base">
        <a:spcBef>
          <a:spcPct val="0"/>
        </a:spcBef>
        <a:spcAft>
          <a:spcPct val="0"/>
        </a:spcAft>
        <a:defRPr sz="3300">
          <a:solidFill>
            <a:schemeClr val="tx2"/>
          </a:solidFill>
          <a:latin typeface="Garamond" pitchFamily="18" charset="0"/>
        </a:defRPr>
      </a:lvl9pPr>
    </p:titleStyle>
    <p:body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p"/>
        <a:defRPr sz="2100">
          <a:solidFill>
            <a:schemeClr val="tx1"/>
          </a:solidFill>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n"/>
        <a:defRPr sz="1800">
          <a:solidFill>
            <a:schemeClr val="tx1"/>
          </a:solidFill>
          <a:latin typeface="+mn-lt"/>
        </a:defRPr>
      </a:lvl2pPr>
      <a:lvl3pPr marL="857250" indent="-171450" algn="l" rtl="0" eaLnBrk="0" fontAlgn="base" hangingPunct="0">
        <a:spcBef>
          <a:spcPct val="20000"/>
        </a:spcBef>
        <a:spcAft>
          <a:spcPct val="0"/>
        </a:spcAft>
        <a:buClr>
          <a:schemeClr val="accent1"/>
        </a:buClr>
        <a:buSzPct val="65000"/>
        <a:buFont typeface="Wingdings" panose="05000000000000000000" pitchFamily="2" charset="2"/>
        <a:buChar char="p"/>
        <a:defRPr sz="1500">
          <a:solidFill>
            <a:schemeClr val="tx1"/>
          </a:solidFill>
          <a:latin typeface="+mn-lt"/>
        </a:defRPr>
      </a:lvl3pPr>
      <a:lvl4pPr marL="1200150" indent="-17145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defRPr>
      </a:lvl4pPr>
      <a:lvl5pPr marL="1543050" indent="-17145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defRPr>
      </a:lvl5pPr>
      <a:lvl6pPr marL="1885950" indent="-17145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7.xml"/><Relationship Id="rId7" Type="http://schemas.openxmlformats.org/officeDocument/2006/relationships/image" Target="../media/image15.w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slideLayout" Target="../slideLayouts/slideLayout17.xml"/><Relationship Id="rId7" Type="http://schemas.openxmlformats.org/officeDocument/2006/relationships/oleObject" Target="../embeddings/oleObject5.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7.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17.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image" Target="../media/image20.emf"/><Relationship Id="rId4" Type="http://schemas.openxmlformats.org/officeDocument/2006/relationships/oleObject" Target="../embeddings/oleObject6.bin"/><Relationship Id="rId9"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3.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slideLayout" Target="../slideLayouts/slideLayout22.xml"/><Relationship Id="rId4"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6.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image" Target="../media/image27.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1.xml"/><Relationship Id="rId1" Type="http://schemas.openxmlformats.org/officeDocument/2006/relationships/vmlDrawing" Target="../drawings/vmlDrawing8.vml"/><Relationship Id="rId5" Type="http://schemas.openxmlformats.org/officeDocument/2006/relationships/image" Target="../media/image28.emf"/><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29.e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slideLayout" Target="../slideLayouts/slideLayout12.xml"/><Relationship Id="rId4"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32.png"/><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31.emf"/><Relationship Id="rId5" Type="http://schemas.openxmlformats.org/officeDocument/2006/relationships/oleObject" Target="../embeddings/oleObject13.bin"/><Relationship Id="rId4"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8.png"/><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7.xml"/><Relationship Id="rId7" Type="http://schemas.openxmlformats.org/officeDocument/2006/relationships/image" Target="../media/image40.png"/><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image" Target="../media/image39.emf"/><Relationship Id="rId5" Type="http://schemas.openxmlformats.org/officeDocument/2006/relationships/oleObject" Target="../embeddings/oleObject15.bin"/><Relationship Id="rId4"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5.png"/><Relationship Id="rId2" Type="http://schemas.openxmlformats.org/officeDocument/2006/relationships/tags" Target="../tags/tag22.xml"/><Relationship Id="rId1" Type="http://schemas.openxmlformats.org/officeDocument/2006/relationships/vmlDrawing" Target="../drawings/vmlDrawing14.vml"/><Relationship Id="rId6" Type="http://schemas.openxmlformats.org/officeDocument/2006/relationships/image" Target="../media/image44.emf"/><Relationship Id="rId5" Type="http://schemas.openxmlformats.org/officeDocument/2006/relationships/oleObject" Target="../embeddings/oleObject17.bin"/><Relationship Id="rId4"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3.xml"/><Relationship Id="rId1" Type="http://schemas.openxmlformats.org/officeDocument/2006/relationships/vmlDrawing" Target="../drawings/vmlDrawing15.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7.xml"/><Relationship Id="rId1" Type="http://schemas.openxmlformats.org/officeDocument/2006/relationships/tags" Target="../tags/tag26.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hyperlink" Target="http://www.ixl.com/math/grade-8/proportional-relationships-word-problems" TargetMode="Externa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322575"/>
            <a:ext cx="8520600" cy="572700"/>
          </a:xfrm>
          <a:prstGeom prst="rect">
            <a:avLst/>
          </a:prstGeom>
        </p:spPr>
        <p:txBody>
          <a:bodyPr spcFirstLastPara="1" wrap="square" lIns="91425" tIns="91425" rIns="91425" bIns="91425" anchor="t" anchorCtr="0">
            <a:noAutofit/>
          </a:bodyPr>
          <a:lstStyle/>
          <a:p>
            <a:pPr marL="2286000" lvl="0" indent="457200" algn="ctr"/>
            <a:r>
              <a:rPr lang="en" dirty="0"/>
              <a:t>Warm-Up </a:t>
            </a:r>
            <a:r>
              <a:rPr lang="en-US" dirty="0">
                <a:highlight>
                  <a:srgbClr val="FFFF00"/>
                </a:highlight>
              </a:rPr>
              <a:t>Part 1</a:t>
            </a:r>
            <a:r>
              <a:rPr lang="en-US" dirty="0"/>
              <a:t> </a:t>
            </a:r>
            <a:r>
              <a:rPr lang="en" sz="1800" dirty="0">
                <a:solidFill>
                  <a:srgbClr val="000000"/>
                </a:solidFill>
              </a:rPr>
              <a:t>9/22/2020 </a:t>
            </a:r>
            <a:r>
              <a:rPr lang="en" dirty="0"/>
              <a:t>			</a:t>
            </a:r>
            <a:endParaRPr sz="1800" dirty="0"/>
          </a:p>
        </p:txBody>
      </p:sp>
      <p:sp>
        <p:nvSpPr>
          <p:cNvPr id="55" name="Google Shape;55;p13"/>
          <p:cNvSpPr txBox="1">
            <a:spLocks noGrp="1"/>
          </p:cNvSpPr>
          <p:nvPr>
            <p:ph type="body" idx="1"/>
          </p:nvPr>
        </p:nvSpPr>
        <p:spPr>
          <a:xfrm>
            <a:off x="311700" y="1229025"/>
            <a:ext cx="6895924" cy="30267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404040"/>
              </a:buClr>
              <a:buSzPts val="1800"/>
              <a:buFont typeface="Comfortaa"/>
              <a:buChar char="●"/>
            </a:pPr>
            <a:r>
              <a:rPr lang="en" sz="1800" dirty="0">
                <a:solidFill>
                  <a:srgbClr val="404040"/>
                </a:solidFill>
                <a:latin typeface="Comfortaa"/>
                <a:ea typeface="Comfortaa"/>
                <a:cs typeface="Comfortaa"/>
                <a:sym typeface="Comfortaa"/>
              </a:rPr>
              <a:t>Jason takes 40 minutes to walk 5 miles.</a:t>
            </a:r>
            <a:endParaRPr sz="1800" dirty="0">
              <a:solidFill>
                <a:srgbClr val="404040"/>
              </a:solidFill>
              <a:latin typeface="Comfortaa"/>
              <a:ea typeface="Comfortaa"/>
              <a:cs typeface="Comfortaa"/>
              <a:sym typeface="Comfortaa"/>
            </a:endParaRPr>
          </a:p>
          <a:p>
            <a:pPr marL="457200" lvl="0" indent="0" algn="l" rtl="0">
              <a:spcBef>
                <a:spcPts val="1000"/>
              </a:spcBef>
              <a:spcAft>
                <a:spcPts val="0"/>
              </a:spcAft>
              <a:buNone/>
            </a:pPr>
            <a:endParaRPr sz="1800" dirty="0">
              <a:solidFill>
                <a:srgbClr val="404040"/>
              </a:solidFill>
              <a:latin typeface="Comfortaa"/>
              <a:ea typeface="Comfortaa"/>
              <a:cs typeface="Comfortaa"/>
              <a:sym typeface="Comfortaa"/>
            </a:endParaRPr>
          </a:p>
          <a:p>
            <a:pPr marL="457200" lvl="0" indent="-342900" algn="l" rtl="0">
              <a:spcBef>
                <a:spcPts val="1000"/>
              </a:spcBef>
              <a:spcAft>
                <a:spcPts val="0"/>
              </a:spcAft>
              <a:buClr>
                <a:srgbClr val="404040"/>
              </a:buClr>
              <a:buSzPts val="1800"/>
              <a:buFont typeface="Comfortaa"/>
              <a:buChar char="●"/>
            </a:pPr>
            <a:r>
              <a:rPr lang="en" sz="1800" dirty="0">
                <a:solidFill>
                  <a:srgbClr val="404040"/>
                </a:solidFill>
                <a:latin typeface="Comfortaa"/>
                <a:ea typeface="Comfortaa"/>
                <a:cs typeface="Comfortaa"/>
                <a:sym typeface="Comfortaa"/>
              </a:rPr>
              <a:t>Jenny takes 27 minutes to walk </a:t>
            </a:r>
            <a:r>
              <a:rPr lang="en-US" sz="1800" dirty="0">
                <a:solidFill>
                  <a:srgbClr val="404040"/>
                </a:solidFill>
                <a:latin typeface="Comfortaa"/>
                <a:ea typeface="Comfortaa"/>
                <a:cs typeface="Comfortaa"/>
                <a:sym typeface="Comfortaa"/>
              </a:rPr>
              <a:t>every </a:t>
            </a:r>
            <a:r>
              <a:rPr lang="en" sz="1800" dirty="0">
                <a:solidFill>
                  <a:srgbClr val="404040"/>
                </a:solidFill>
                <a:latin typeface="Comfortaa"/>
                <a:ea typeface="Comfortaa"/>
                <a:cs typeface="Comfortaa"/>
                <a:sym typeface="Comfortaa"/>
              </a:rPr>
              <a:t>3 miles.  </a:t>
            </a:r>
            <a:r>
              <a:rPr lang="en-US" sz="1800" dirty="0">
                <a:solidFill>
                  <a:srgbClr val="404040"/>
                </a:solidFill>
                <a:latin typeface="Comfortaa"/>
                <a:ea typeface="Comfortaa"/>
                <a:cs typeface="Comfortaa"/>
                <a:sym typeface="Comfortaa"/>
              </a:rPr>
              <a:t>What would be the slope of the line?</a:t>
            </a:r>
            <a:endParaRPr sz="1800" dirty="0">
              <a:solidFill>
                <a:srgbClr val="404040"/>
              </a:solidFill>
              <a:latin typeface="Comfortaa"/>
              <a:ea typeface="Comfortaa"/>
              <a:cs typeface="Comfortaa"/>
              <a:sym typeface="Comfortaa"/>
            </a:endParaRPr>
          </a:p>
          <a:p>
            <a:pPr marL="457200" lvl="0" indent="0" algn="l" rtl="0">
              <a:spcBef>
                <a:spcPts val="1000"/>
              </a:spcBef>
              <a:spcAft>
                <a:spcPts val="0"/>
              </a:spcAft>
              <a:buNone/>
            </a:pPr>
            <a:endParaRPr sz="1800" dirty="0">
              <a:solidFill>
                <a:srgbClr val="404040"/>
              </a:solidFill>
              <a:latin typeface="Comfortaa"/>
              <a:ea typeface="Comfortaa"/>
              <a:cs typeface="Comfortaa"/>
              <a:sym typeface="Comfortaa"/>
            </a:endParaRPr>
          </a:p>
          <a:p>
            <a:pPr marL="457200" lvl="0" indent="-342900" algn="l" rtl="0">
              <a:spcBef>
                <a:spcPts val="1000"/>
              </a:spcBef>
              <a:spcAft>
                <a:spcPts val="0"/>
              </a:spcAft>
              <a:buClr>
                <a:srgbClr val="404040"/>
              </a:buClr>
              <a:buSzPts val="1800"/>
              <a:buFont typeface="Comfortaa"/>
              <a:buChar char="●"/>
            </a:pPr>
            <a:r>
              <a:rPr lang="en" sz="1800" b="1" dirty="0">
                <a:solidFill>
                  <a:srgbClr val="404040"/>
                </a:solidFill>
                <a:latin typeface="Comfortaa"/>
                <a:ea typeface="Comfortaa"/>
                <a:cs typeface="Comfortaa"/>
                <a:sym typeface="Comfortaa"/>
              </a:rPr>
              <a:t>Who is walking faster? How do you know?</a:t>
            </a:r>
            <a:endParaRPr sz="1800" b="1" dirty="0">
              <a:solidFill>
                <a:srgbClr val="404040"/>
              </a:solidFill>
              <a:latin typeface="Comfortaa"/>
              <a:ea typeface="Comfortaa"/>
              <a:cs typeface="Comfortaa"/>
              <a:sym typeface="Comfortaa"/>
            </a:endParaRPr>
          </a:p>
          <a:p>
            <a:pPr marL="0" lvl="0" indent="0" algn="l" rtl="0">
              <a:spcBef>
                <a:spcPts val="1000"/>
              </a:spcBef>
              <a:spcAft>
                <a:spcPts val="0"/>
              </a:spcAft>
              <a:buNone/>
            </a:pPr>
            <a:endParaRPr sz="2000" dirty="0">
              <a:solidFill>
                <a:srgbClr val="404040"/>
              </a:solidFill>
              <a:latin typeface="Comfortaa"/>
              <a:ea typeface="Comfortaa"/>
              <a:cs typeface="Comfortaa"/>
              <a:sym typeface="Comfortaa"/>
            </a:endParaRPr>
          </a:p>
          <a:p>
            <a:pPr marL="0" lvl="0" indent="0" algn="ctr" rtl="0">
              <a:spcBef>
                <a:spcPts val="1000"/>
              </a:spcBef>
              <a:spcAft>
                <a:spcPts val="0"/>
              </a:spcAft>
              <a:buNone/>
            </a:pPr>
            <a:r>
              <a:rPr lang="en" sz="1700" b="1" dirty="0">
                <a:solidFill>
                  <a:srgbClr val="404040"/>
                </a:solidFill>
                <a:latin typeface="Comfortaa"/>
                <a:ea typeface="Comfortaa"/>
                <a:cs typeface="Comfortaa"/>
                <a:sym typeface="Comfortaa"/>
              </a:rPr>
              <a:t>***Take 5 minutes to think it through!***</a:t>
            </a:r>
            <a:endParaRPr sz="1700" b="1" dirty="0">
              <a:solidFill>
                <a:srgbClr val="404040"/>
              </a:solidFill>
              <a:latin typeface="Comfortaa"/>
              <a:ea typeface="Comfortaa"/>
              <a:cs typeface="Comfortaa"/>
              <a:sym typeface="Comfortaa"/>
            </a:endParaRPr>
          </a:p>
          <a:p>
            <a:pPr marL="0" lvl="0" indent="0" algn="l" rtl="0">
              <a:spcBef>
                <a:spcPts val="0"/>
              </a:spcBef>
              <a:spcAft>
                <a:spcPts val="1600"/>
              </a:spcAft>
              <a:buNone/>
            </a:pPr>
            <a:endParaRPr dirty="0"/>
          </a:p>
        </p:txBody>
      </p:sp>
      <p:pic>
        <p:nvPicPr>
          <p:cNvPr id="56" name="Google Shape;56;p13"/>
          <p:cNvPicPr preferRelativeResize="0"/>
          <p:nvPr/>
        </p:nvPicPr>
        <p:blipFill rotWithShape="1">
          <a:blip r:embed="rId3">
            <a:alphaModFix/>
          </a:blip>
          <a:srcRect l="28519" r="30333"/>
          <a:stretch/>
        </p:blipFill>
        <p:spPr>
          <a:xfrm>
            <a:off x="6755040" y="1310225"/>
            <a:ext cx="2893226" cy="3490951"/>
          </a:xfrm>
          <a:prstGeom prst="rect">
            <a:avLst/>
          </a:prstGeom>
          <a:noFill/>
          <a:ln>
            <a:noFill/>
          </a:ln>
        </p:spPr>
      </p:pic>
      <p:sp>
        <p:nvSpPr>
          <p:cNvPr id="5" name="Google Shape;54;p13">
            <a:extLst>
              <a:ext uri="{FF2B5EF4-FFF2-40B4-BE49-F238E27FC236}">
                <a16:creationId xmlns:a16="http://schemas.microsoft.com/office/drawing/2014/main" id="{365DBFA4-1CAB-4097-B882-7A455137B985}"/>
              </a:ext>
            </a:extLst>
          </p:cNvPr>
          <p:cNvSpPr txBox="1">
            <a:spLocks/>
          </p:cNvSpPr>
          <p:nvPr/>
        </p:nvSpPr>
        <p:spPr>
          <a:xfrm>
            <a:off x="-1163636" y="737525"/>
            <a:ext cx="949312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2286000" indent="457200" algn="ctr"/>
            <a:r>
              <a:rPr lang="en-US" sz="2000" dirty="0"/>
              <a:t>Pledge/Announcements/What is your average in FOA</a:t>
            </a:r>
            <a:r>
              <a:rPr lang="en-US" dirty="0"/>
              <a:t>?</a:t>
            </a:r>
            <a:r>
              <a:rPr lang="en-US" sz="1800" dirty="0">
                <a:solidFill>
                  <a:srgbClr val="000000"/>
                </a:solidFill>
              </a:rPr>
              <a:t> </a:t>
            </a:r>
            <a:r>
              <a:rPr lang="en-US" dirty="0"/>
              <a:t>			</a:t>
            </a:r>
            <a:endParaRPr lang="en-US" sz="1800" dirty="0"/>
          </a:p>
        </p:txBody>
      </p:sp>
      <p:sp>
        <p:nvSpPr>
          <p:cNvPr id="6" name="Star: 5 Points 5">
            <a:extLst>
              <a:ext uri="{FF2B5EF4-FFF2-40B4-BE49-F238E27FC236}">
                <a16:creationId xmlns:a16="http://schemas.microsoft.com/office/drawing/2014/main" id="{D1DF8EE0-E26A-44B4-AAEA-E3138E61E04D}"/>
              </a:ext>
            </a:extLst>
          </p:cNvPr>
          <p:cNvSpPr/>
          <p:nvPr/>
        </p:nvSpPr>
        <p:spPr>
          <a:xfrm flipV="1">
            <a:off x="0" y="2139182"/>
            <a:ext cx="972128" cy="91651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9"/>
        <p:cNvGrpSpPr/>
        <p:nvPr/>
      </p:nvGrpSpPr>
      <p:grpSpPr>
        <a:xfrm>
          <a:off x="0" y="0"/>
          <a:ext cx="0" cy="0"/>
          <a:chOff x="0" y="0"/>
          <a:chExt cx="0" cy="0"/>
        </a:xfrm>
      </p:grpSpPr>
      <p:pic>
        <p:nvPicPr>
          <p:cNvPr id="141" name="Google Shape;141;p23"/>
          <p:cNvPicPr preferRelativeResize="0"/>
          <p:nvPr/>
        </p:nvPicPr>
        <p:blipFill rotWithShape="1">
          <a:blip r:embed="rId3">
            <a:alphaModFix/>
          </a:blip>
          <a:srcRect l="9767" t="8238" r="9306" b="11388"/>
          <a:stretch/>
        </p:blipFill>
        <p:spPr>
          <a:xfrm>
            <a:off x="3190062" y="2094334"/>
            <a:ext cx="2117059" cy="2430555"/>
          </a:xfrm>
          <a:prstGeom prst="rect">
            <a:avLst/>
          </a:prstGeom>
          <a:noFill/>
          <a:ln>
            <a:noFill/>
          </a:ln>
        </p:spPr>
      </p:pic>
      <p:graphicFrame>
        <p:nvGraphicFramePr>
          <p:cNvPr id="140" name="Google Shape;140;p23"/>
          <p:cNvGraphicFramePr/>
          <p:nvPr>
            <p:extLst>
              <p:ext uri="{D42A27DB-BD31-4B8C-83A1-F6EECF244321}">
                <p14:modId xmlns:p14="http://schemas.microsoft.com/office/powerpoint/2010/main" val="2198730695"/>
              </p:ext>
            </p:extLst>
          </p:nvPr>
        </p:nvGraphicFramePr>
        <p:xfrm>
          <a:off x="2789305" y="1121729"/>
          <a:ext cx="3331955" cy="3902427"/>
        </p:xfrm>
        <a:graphic>
          <a:graphicData uri="http://schemas.openxmlformats.org/drawingml/2006/table">
            <a:tbl>
              <a:tblPr>
                <a:noFill/>
                <a:tableStyleId>{D7152B0E-60E3-41B3-8168-E11D03F9882D}</a:tableStyleId>
              </a:tblPr>
              <a:tblGrid>
                <a:gridCol w="1528597">
                  <a:extLst>
                    <a:ext uri="{9D8B030D-6E8A-4147-A177-3AD203B41FA5}">
                      <a16:colId xmlns:a16="http://schemas.microsoft.com/office/drawing/2014/main" val="20000"/>
                    </a:ext>
                  </a:extLst>
                </a:gridCol>
                <a:gridCol w="1803358">
                  <a:extLst>
                    <a:ext uri="{9D8B030D-6E8A-4147-A177-3AD203B41FA5}">
                      <a16:colId xmlns:a16="http://schemas.microsoft.com/office/drawing/2014/main" val="20001"/>
                    </a:ext>
                  </a:extLst>
                </a:gridCol>
              </a:tblGrid>
              <a:tr h="683312">
                <a:tc>
                  <a:txBody>
                    <a:bodyPr/>
                    <a:lstStyle/>
                    <a:p>
                      <a:pPr marL="0" lvl="0" indent="0" algn="ctr" rtl="0">
                        <a:spcBef>
                          <a:spcPts val="0"/>
                        </a:spcBef>
                        <a:spcAft>
                          <a:spcPts val="0"/>
                        </a:spcAft>
                        <a:buNone/>
                      </a:pPr>
                      <a:r>
                        <a:rPr lang="en" sz="1800" b="1" dirty="0">
                          <a:latin typeface="Comfortaa"/>
                          <a:ea typeface="Comfortaa"/>
                          <a:cs typeface="Comfortaa"/>
                          <a:sym typeface="Comfortaa"/>
                        </a:rPr>
                        <a:t>X (glass)</a:t>
                      </a:r>
                      <a:endParaRPr sz="1800" b="1" dirty="0">
                        <a:latin typeface="Comfortaa"/>
                        <a:ea typeface="Comfortaa"/>
                        <a:cs typeface="Comfortaa"/>
                        <a:sym typeface="Comforta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800" b="1" dirty="0">
                          <a:latin typeface="Comfortaa"/>
                          <a:ea typeface="Comfortaa"/>
                          <a:cs typeface="Comfortaa"/>
                          <a:sym typeface="Comfortaa"/>
                        </a:rPr>
                        <a:t>Y (lemons)</a:t>
                      </a:r>
                      <a:endParaRPr sz="1800" b="1" dirty="0">
                        <a:latin typeface="Comfortaa"/>
                        <a:ea typeface="Comfortaa"/>
                        <a:cs typeface="Comfortaa"/>
                        <a:sym typeface="Comforta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643823">
                <a:tc>
                  <a:txBody>
                    <a:bodyPr/>
                    <a:lstStyle/>
                    <a:p>
                      <a:pPr marL="0" lvl="0" indent="0" algn="ctr" rtl="0">
                        <a:spcBef>
                          <a:spcPts val="0"/>
                        </a:spcBef>
                        <a:spcAft>
                          <a:spcPts val="0"/>
                        </a:spcAft>
                        <a:buNone/>
                      </a:pPr>
                      <a:r>
                        <a:rPr lang="en-US" dirty="0"/>
                        <a:t>1</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dirty="0"/>
                        <a:t>75</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43823">
                <a:tc>
                  <a:txBody>
                    <a:bodyPr/>
                    <a:lstStyle/>
                    <a:p>
                      <a:pPr marL="0" lvl="0" indent="0" algn="ctr" rtl="0">
                        <a:spcBef>
                          <a:spcPts val="0"/>
                        </a:spcBef>
                        <a:spcAft>
                          <a:spcPts val="0"/>
                        </a:spcAft>
                        <a:buNone/>
                      </a:pPr>
                      <a:r>
                        <a:rPr lang="en-US" dirty="0"/>
                        <a:t>2</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dirty="0"/>
                        <a:t>150</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43823">
                <a:tc>
                  <a:txBody>
                    <a:bodyPr/>
                    <a:lstStyle/>
                    <a:p>
                      <a:pPr marL="0" lvl="0" indent="0" algn="ctr" rtl="0">
                        <a:spcBef>
                          <a:spcPts val="0"/>
                        </a:spcBef>
                        <a:spcAft>
                          <a:spcPts val="0"/>
                        </a:spcAft>
                        <a:buNone/>
                      </a:pPr>
                      <a:r>
                        <a:rPr lang="en-US" dirty="0"/>
                        <a:t>3</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dirty="0"/>
                        <a:t>225</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43823">
                <a:tc>
                  <a:txBody>
                    <a:bodyPr/>
                    <a:lstStyle/>
                    <a:p>
                      <a:pPr marL="0" lvl="0" indent="0" algn="ctr" rtl="0">
                        <a:spcBef>
                          <a:spcPts val="0"/>
                        </a:spcBef>
                        <a:spcAft>
                          <a:spcPts val="0"/>
                        </a:spcAft>
                        <a:buNone/>
                      </a:pPr>
                      <a:r>
                        <a:rPr lang="en-US" dirty="0"/>
                        <a:t>4</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dirty="0"/>
                        <a:t>300</a:t>
                      </a: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43823">
                <a:tc>
                  <a:txBody>
                    <a:bodyPr/>
                    <a:lstStyle/>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143" name="Google Shape;143;p23"/>
          <p:cNvSpPr txBox="1"/>
          <p:nvPr/>
        </p:nvSpPr>
        <p:spPr>
          <a:xfrm>
            <a:off x="263851" y="188500"/>
            <a:ext cx="6044739"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latin typeface="Comfortaa"/>
                <a:ea typeface="Comfortaa"/>
                <a:cs typeface="Comfortaa"/>
                <a:sym typeface="Comfortaa"/>
              </a:rPr>
              <a:t>The table below </a:t>
            </a:r>
            <a:r>
              <a:rPr lang="en-US" sz="1500" b="1" dirty="0">
                <a:latin typeface="Comfortaa"/>
                <a:ea typeface="Comfortaa"/>
                <a:cs typeface="Comfortaa"/>
                <a:sym typeface="Comfortaa"/>
              </a:rPr>
              <a:t>shows the number of lemons for each glass.  If the pattern continues, how many lemons will be needed with 15 glasses?</a:t>
            </a:r>
            <a:r>
              <a:rPr lang="en" sz="1500" b="1" dirty="0">
                <a:latin typeface="Comfortaa"/>
                <a:ea typeface="Comfortaa"/>
                <a:cs typeface="Comfortaa"/>
                <a:sym typeface="Comfortaa"/>
              </a:rPr>
              <a:t> </a:t>
            </a:r>
            <a:endParaRPr sz="1500" b="1" dirty="0">
              <a:latin typeface="Comfortaa"/>
              <a:ea typeface="Comfortaa"/>
              <a:cs typeface="Comfortaa"/>
              <a:sym typeface="Comfortaa"/>
            </a:endParaRPr>
          </a:p>
        </p:txBody>
      </p:sp>
      <p:sp>
        <p:nvSpPr>
          <p:cNvPr id="6" name="Star: 5 Points 5">
            <a:extLst>
              <a:ext uri="{FF2B5EF4-FFF2-40B4-BE49-F238E27FC236}">
                <a16:creationId xmlns:a16="http://schemas.microsoft.com/office/drawing/2014/main" id="{7E38B917-5F66-4450-92D8-1544FB70B49B}"/>
              </a:ext>
            </a:extLst>
          </p:cNvPr>
          <p:cNvSpPr/>
          <p:nvPr/>
        </p:nvSpPr>
        <p:spPr>
          <a:xfrm flipV="1">
            <a:off x="955779" y="2346814"/>
            <a:ext cx="972128" cy="91651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700" y="206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Unit Rate</a:t>
            </a:r>
            <a:endParaRPr>
              <a:latin typeface="Comfortaa"/>
              <a:ea typeface="Comfortaa"/>
              <a:cs typeface="Comfortaa"/>
              <a:sym typeface="Comfortaa"/>
            </a:endParaRPr>
          </a:p>
        </p:txBody>
      </p:sp>
      <p:sp>
        <p:nvSpPr>
          <p:cNvPr id="149" name="Google Shape;149;p24"/>
          <p:cNvSpPr txBox="1">
            <a:spLocks noGrp="1"/>
          </p:cNvSpPr>
          <p:nvPr>
            <p:ph type="body" idx="1"/>
          </p:nvPr>
        </p:nvSpPr>
        <p:spPr>
          <a:xfrm>
            <a:off x="-112201" y="564952"/>
            <a:ext cx="8649161" cy="1624998"/>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000000"/>
              </a:buClr>
              <a:buSzPts val="1700"/>
              <a:buFont typeface="Comfortaa"/>
              <a:buChar char="●"/>
            </a:pPr>
            <a:r>
              <a:rPr lang="en-US" sz="1700" dirty="0">
                <a:solidFill>
                  <a:srgbClr val="000000"/>
                </a:solidFill>
                <a:latin typeface="Comfortaa"/>
                <a:ea typeface="Comfortaa"/>
                <a:cs typeface="Comfortaa"/>
                <a:sym typeface="Comfortaa"/>
              </a:rPr>
              <a:t>The table shows the number of miles y, of x number of hours </a:t>
            </a:r>
          </a:p>
          <a:p>
            <a:pPr marL="457200" lvl="0" indent="-336550" algn="l" rtl="0">
              <a:spcBef>
                <a:spcPts val="0"/>
              </a:spcBef>
              <a:spcAft>
                <a:spcPts val="0"/>
              </a:spcAft>
              <a:buClr>
                <a:srgbClr val="000000"/>
              </a:buClr>
              <a:buSzPts val="1700"/>
              <a:buFont typeface="Comfortaa"/>
              <a:buChar char="●"/>
            </a:pPr>
            <a:r>
              <a:rPr lang="en-US" sz="1700" dirty="0">
                <a:solidFill>
                  <a:srgbClr val="000000"/>
                </a:solidFill>
                <a:latin typeface="Comfortaa"/>
                <a:ea typeface="Comfortaa"/>
                <a:cs typeface="Comfortaa"/>
                <a:sym typeface="Comfortaa"/>
              </a:rPr>
              <a:t>Explain why the graph shows the correct proportional relationship between the number of hours and the number of </a:t>
            </a:r>
            <a:r>
              <a:rPr lang="en" sz="1700" dirty="0">
                <a:solidFill>
                  <a:srgbClr val="000000"/>
                </a:solidFill>
                <a:latin typeface="Comfortaa"/>
                <a:ea typeface="Comfortaa"/>
                <a:cs typeface="Comfortaa"/>
                <a:sym typeface="Comfortaa"/>
              </a:rPr>
              <a:t>miles?</a:t>
            </a:r>
            <a:endParaRPr sz="1900" dirty="0">
              <a:solidFill>
                <a:srgbClr val="000000"/>
              </a:solidFill>
              <a:latin typeface="Comfortaa"/>
              <a:ea typeface="Comfortaa"/>
              <a:cs typeface="Comfortaa"/>
              <a:sym typeface="Comfortaa"/>
            </a:endParaRPr>
          </a:p>
          <a:p>
            <a:pPr marL="107950" lvl="0" indent="0" algn="l" rtl="0">
              <a:spcBef>
                <a:spcPts val="1600"/>
              </a:spcBef>
              <a:spcAft>
                <a:spcPts val="0"/>
              </a:spcAft>
              <a:buClr>
                <a:srgbClr val="000000"/>
              </a:buClr>
              <a:buSzPts val="1900"/>
              <a:buNone/>
            </a:pPr>
            <a:endParaRPr sz="1900" dirty="0">
              <a:solidFill>
                <a:srgbClr val="000000"/>
              </a:solidFill>
              <a:latin typeface="Comfortaa"/>
              <a:ea typeface="Comfortaa"/>
              <a:cs typeface="Comfortaa"/>
              <a:sym typeface="Comfortaa"/>
            </a:endParaRPr>
          </a:p>
          <a:p>
            <a:pPr marL="0" lvl="0" indent="0" algn="l" rtl="0">
              <a:spcBef>
                <a:spcPts val="1600"/>
              </a:spcBef>
              <a:spcAft>
                <a:spcPts val="0"/>
              </a:spcAft>
              <a:buNone/>
            </a:pPr>
            <a:endParaRPr sz="1900" dirty="0">
              <a:solidFill>
                <a:srgbClr val="000000"/>
              </a:solidFill>
              <a:latin typeface="Comfortaa"/>
              <a:ea typeface="Comfortaa"/>
              <a:cs typeface="Comfortaa"/>
              <a:sym typeface="Comfortaa"/>
            </a:endParaRPr>
          </a:p>
          <a:p>
            <a:pPr marL="0" lvl="0" indent="0" algn="l" rtl="0">
              <a:spcBef>
                <a:spcPts val="1600"/>
              </a:spcBef>
              <a:spcAft>
                <a:spcPts val="1600"/>
              </a:spcAft>
              <a:buNone/>
            </a:pPr>
            <a:endParaRPr sz="1900" dirty="0">
              <a:solidFill>
                <a:srgbClr val="000000"/>
              </a:solidFill>
              <a:latin typeface="Comfortaa"/>
              <a:ea typeface="Comfortaa"/>
              <a:cs typeface="Comfortaa"/>
              <a:sym typeface="Comfortaa"/>
            </a:endParaRPr>
          </a:p>
        </p:txBody>
      </p:sp>
      <p:pic>
        <p:nvPicPr>
          <p:cNvPr id="150" name="Google Shape;150;p24"/>
          <p:cNvPicPr preferRelativeResize="0"/>
          <p:nvPr/>
        </p:nvPicPr>
        <p:blipFill>
          <a:blip r:embed="rId3">
            <a:alphaModFix/>
          </a:blip>
          <a:stretch>
            <a:fillRect/>
          </a:stretch>
        </p:blipFill>
        <p:spPr>
          <a:xfrm>
            <a:off x="5436480" y="1470957"/>
            <a:ext cx="3597750" cy="3584750"/>
          </a:xfrm>
          <a:prstGeom prst="rect">
            <a:avLst/>
          </a:prstGeom>
          <a:noFill/>
          <a:ln>
            <a:noFill/>
          </a:ln>
        </p:spPr>
      </p:pic>
      <p:pic>
        <p:nvPicPr>
          <p:cNvPr id="3" name="Picture 2">
            <a:extLst>
              <a:ext uri="{FF2B5EF4-FFF2-40B4-BE49-F238E27FC236}">
                <a16:creationId xmlns:a16="http://schemas.microsoft.com/office/drawing/2014/main" id="{38D62410-8EBF-496D-8B08-0D8821D0C213}"/>
              </a:ext>
            </a:extLst>
          </p:cNvPr>
          <p:cNvPicPr>
            <a:picLocks noChangeAspect="1"/>
          </p:cNvPicPr>
          <p:nvPr/>
        </p:nvPicPr>
        <p:blipFill>
          <a:blip r:embed="rId4"/>
          <a:stretch>
            <a:fillRect/>
          </a:stretch>
        </p:blipFill>
        <p:spPr>
          <a:xfrm>
            <a:off x="2723910" y="1470957"/>
            <a:ext cx="2505673" cy="3465868"/>
          </a:xfrm>
          <a:prstGeom prst="rect">
            <a:avLst/>
          </a:prstGeom>
        </p:spPr>
      </p:pic>
      <p:sp>
        <p:nvSpPr>
          <p:cNvPr id="7" name="Star: 5 Points 6">
            <a:extLst>
              <a:ext uri="{FF2B5EF4-FFF2-40B4-BE49-F238E27FC236}">
                <a16:creationId xmlns:a16="http://schemas.microsoft.com/office/drawing/2014/main" id="{AEB9DEF1-0889-4831-BB36-A9B6B667A300}"/>
              </a:ext>
            </a:extLst>
          </p:cNvPr>
          <p:cNvSpPr/>
          <p:nvPr/>
        </p:nvSpPr>
        <p:spPr>
          <a:xfrm flipV="1">
            <a:off x="955779" y="2346814"/>
            <a:ext cx="972128" cy="9165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2589C9B-BC22-4FFC-BB98-49898F1B0E95}"/>
              </a:ext>
            </a:extLst>
          </p:cNvPr>
          <p:cNvSpPr/>
          <p:nvPr/>
        </p:nvSpPr>
        <p:spPr>
          <a:xfrm>
            <a:off x="2854191" y="1868272"/>
            <a:ext cx="942930" cy="400110"/>
          </a:xfrm>
          <a:prstGeom prst="rect">
            <a:avLst/>
          </a:prstGeom>
          <a:solidFill>
            <a:schemeClr val="bg1"/>
          </a:solidFill>
        </p:spPr>
        <p:txBody>
          <a:bodyPr wrap="square">
            <a:spAutoFit/>
          </a:bodyPr>
          <a:lstStyle/>
          <a:p>
            <a:endParaRPr lang="en-US" sz="2000" dirty="0"/>
          </a:p>
        </p:txBody>
      </p:sp>
      <p:sp>
        <p:nvSpPr>
          <p:cNvPr id="9" name="Rectangle 8">
            <a:extLst>
              <a:ext uri="{FF2B5EF4-FFF2-40B4-BE49-F238E27FC236}">
                <a16:creationId xmlns:a16="http://schemas.microsoft.com/office/drawing/2014/main" id="{DC14182C-A7F8-40A7-A80B-0CD85A0A997E}"/>
              </a:ext>
            </a:extLst>
          </p:cNvPr>
          <p:cNvSpPr/>
          <p:nvPr/>
        </p:nvSpPr>
        <p:spPr>
          <a:xfrm>
            <a:off x="3976746" y="1868272"/>
            <a:ext cx="1137121" cy="400110"/>
          </a:xfrm>
          <a:prstGeom prst="rect">
            <a:avLst/>
          </a:prstGeom>
          <a:solidFill>
            <a:schemeClr val="bg1"/>
          </a:solidFill>
        </p:spPr>
        <p:txBody>
          <a:bodyPr wrap="square">
            <a:spAutoFit/>
          </a:bodyPr>
          <a:lstStyle/>
          <a:p>
            <a:r>
              <a:rPr lang="en-US" altLang="en-US" sz="2000" kern="1200" dirty="0">
                <a:latin typeface="Times" panose="02020603050405020304" pitchFamily="18" charset="0"/>
              </a:rPr>
              <a:t>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184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mfortaa"/>
                <a:ea typeface="Comfortaa"/>
                <a:cs typeface="Comfortaa"/>
                <a:sym typeface="Comfortaa"/>
              </a:rPr>
              <a:t>Unit Rate</a:t>
            </a:r>
            <a:endParaRPr>
              <a:latin typeface="Comfortaa"/>
              <a:ea typeface="Comfortaa"/>
              <a:cs typeface="Comfortaa"/>
              <a:sym typeface="Comfortaa"/>
            </a:endParaRPr>
          </a:p>
        </p:txBody>
      </p:sp>
      <p:sp>
        <p:nvSpPr>
          <p:cNvPr id="156" name="Google Shape;156;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Font typeface="Comfortaa"/>
              <a:buChar char="●"/>
            </a:pPr>
            <a:r>
              <a:rPr lang="en" sz="2000">
                <a:solidFill>
                  <a:srgbClr val="000000"/>
                </a:solidFill>
                <a:latin typeface="Comfortaa"/>
                <a:ea typeface="Comfortaa"/>
                <a:cs typeface="Comfortaa"/>
                <a:sym typeface="Comfortaa"/>
              </a:rPr>
              <a:t>Find the rate of miles per hour.</a:t>
            </a:r>
            <a:endParaRPr sz="2000">
              <a:solidFill>
                <a:srgbClr val="000000"/>
              </a:solidFill>
              <a:latin typeface="Comfortaa"/>
              <a:ea typeface="Comfortaa"/>
              <a:cs typeface="Comfortaa"/>
              <a:sym typeface="Comfortaa"/>
            </a:endParaRPr>
          </a:p>
          <a:p>
            <a:pPr marL="0" lvl="0" indent="0" algn="l" rtl="0">
              <a:spcBef>
                <a:spcPts val="1600"/>
              </a:spcBef>
              <a:spcAft>
                <a:spcPts val="0"/>
              </a:spcAft>
              <a:buNone/>
            </a:pPr>
            <a:endParaRPr sz="2000">
              <a:solidFill>
                <a:srgbClr val="000000"/>
              </a:solidFill>
              <a:latin typeface="Comfortaa"/>
              <a:ea typeface="Comfortaa"/>
              <a:cs typeface="Comfortaa"/>
              <a:sym typeface="Comfortaa"/>
            </a:endParaRPr>
          </a:p>
          <a:p>
            <a:pPr marL="457200" lvl="0" indent="-355600" algn="l" rtl="0">
              <a:spcBef>
                <a:spcPts val="1600"/>
              </a:spcBef>
              <a:spcAft>
                <a:spcPts val="0"/>
              </a:spcAft>
              <a:buClr>
                <a:srgbClr val="000000"/>
              </a:buClr>
              <a:buSzPts val="2000"/>
              <a:buFont typeface="Comfortaa"/>
              <a:buChar char="●"/>
            </a:pPr>
            <a:r>
              <a:rPr lang="en" sz="2000">
                <a:solidFill>
                  <a:srgbClr val="000000"/>
                </a:solidFill>
                <a:latin typeface="Comfortaa"/>
                <a:ea typeface="Comfortaa"/>
                <a:cs typeface="Comfortaa"/>
                <a:sym typeface="Comfortaa"/>
              </a:rPr>
              <a:t>How many miles will be driven in 10 hours?</a:t>
            </a:r>
            <a:endParaRPr sz="2000">
              <a:solidFill>
                <a:srgbClr val="000000"/>
              </a:solidFill>
              <a:latin typeface="Comfortaa"/>
              <a:ea typeface="Comfortaa"/>
              <a:cs typeface="Comfortaa"/>
              <a:sym typeface="Comfortaa"/>
            </a:endParaRPr>
          </a:p>
        </p:txBody>
      </p:sp>
      <p:pic>
        <p:nvPicPr>
          <p:cNvPr id="157" name="Google Shape;157;p25"/>
          <p:cNvPicPr preferRelativeResize="0"/>
          <p:nvPr/>
        </p:nvPicPr>
        <p:blipFill>
          <a:blip r:embed="rId3">
            <a:alphaModFix/>
          </a:blip>
          <a:stretch>
            <a:fillRect/>
          </a:stretch>
        </p:blipFill>
        <p:spPr>
          <a:xfrm>
            <a:off x="4760125" y="1229030"/>
            <a:ext cx="3999900" cy="3120795"/>
          </a:xfrm>
          <a:prstGeom prst="rect">
            <a:avLst/>
          </a:prstGeom>
          <a:noFill/>
          <a:ln>
            <a:noFill/>
          </a:ln>
        </p:spPr>
      </p:pic>
      <p:sp>
        <p:nvSpPr>
          <p:cNvPr id="2" name="Star: 5 Points 1">
            <a:extLst>
              <a:ext uri="{FF2B5EF4-FFF2-40B4-BE49-F238E27FC236}">
                <a16:creationId xmlns:a16="http://schemas.microsoft.com/office/drawing/2014/main" id="{2ECE5E75-0FE2-4DB2-90B8-4FC8BC748E70}"/>
              </a:ext>
            </a:extLst>
          </p:cNvPr>
          <p:cNvSpPr/>
          <p:nvPr/>
        </p:nvSpPr>
        <p:spPr>
          <a:xfrm flipV="1">
            <a:off x="2758568" y="254189"/>
            <a:ext cx="768403" cy="6587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61"/>
        <p:cNvGrpSpPr/>
        <p:nvPr/>
      </p:nvGrpSpPr>
      <p:grpSpPr>
        <a:xfrm>
          <a:off x="0" y="0"/>
          <a:ext cx="0" cy="0"/>
          <a:chOff x="0" y="0"/>
          <a:chExt cx="0" cy="0"/>
        </a:xfrm>
      </p:grpSpPr>
      <p:pic>
        <p:nvPicPr>
          <p:cNvPr id="166" name="Google Shape;166;p26"/>
          <p:cNvPicPr preferRelativeResize="0"/>
          <p:nvPr/>
        </p:nvPicPr>
        <p:blipFill>
          <a:blip r:embed="rId3">
            <a:alphaModFix/>
          </a:blip>
          <a:stretch>
            <a:fillRect/>
          </a:stretch>
        </p:blipFill>
        <p:spPr>
          <a:xfrm>
            <a:off x="2376300" y="1137476"/>
            <a:ext cx="1968206" cy="1584850"/>
          </a:xfrm>
          <a:prstGeom prst="rect">
            <a:avLst/>
          </a:prstGeom>
          <a:noFill/>
          <a:ln w="28575" cap="flat" cmpd="sng">
            <a:solidFill>
              <a:srgbClr val="000000"/>
            </a:solidFill>
            <a:prstDash val="solid"/>
            <a:round/>
            <a:headEnd type="none" w="sm" len="sm"/>
            <a:tailEnd type="none" w="sm" len="sm"/>
          </a:ln>
        </p:spPr>
      </p:pic>
      <p:pic>
        <p:nvPicPr>
          <p:cNvPr id="164" name="Google Shape;164;p26"/>
          <p:cNvPicPr preferRelativeResize="0"/>
          <p:nvPr/>
        </p:nvPicPr>
        <p:blipFill>
          <a:blip r:embed="rId4">
            <a:alphaModFix/>
          </a:blip>
          <a:stretch>
            <a:fillRect/>
          </a:stretch>
        </p:blipFill>
        <p:spPr>
          <a:xfrm>
            <a:off x="180884" y="1137476"/>
            <a:ext cx="1971016" cy="1584850"/>
          </a:xfrm>
          <a:prstGeom prst="rect">
            <a:avLst/>
          </a:prstGeom>
          <a:noFill/>
          <a:ln w="28575" cap="flat" cmpd="sng">
            <a:solidFill>
              <a:srgbClr val="000000"/>
            </a:solidFill>
            <a:prstDash val="solid"/>
            <a:round/>
            <a:headEnd type="none" w="sm" len="sm"/>
            <a:tailEnd type="none" w="sm" len="sm"/>
          </a:ln>
        </p:spPr>
      </p:pic>
      <p:sp>
        <p:nvSpPr>
          <p:cNvPr id="162" name="Google Shape;162;p26"/>
          <p:cNvSpPr txBox="1"/>
          <p:nvPr/>
        </p:nvSpPr>
        <p:spPr>
          <a:xfrm>
            <a:off x="4347600" y="1270700"/>
            <a:ext cx="4653600" cy="31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latin typeface="Comfortaa"/>
              <a:ea typeface="Comfortaa"/>
              <a:cs typeface="Comfortaa"/>
              <a:sym typeface="Comfortaa"/>
            </a:endParaRPr>
          </a:p>
        </p:txBody>
      </p:sp>
      <p:pic>
        <p:nvPicPr>
          <p:cNvPr id="163" name="Google Shape;163;p26"/>
          <p:cNvPicPr preferRelativeResize="0"/>
          <p:nvPr/>
        </p:nvPicPr>
        <p:blipFill>
          <a:blip r:embed="rId5">
            <a:alphaModFix/>
          </a:blip>
          <a:stretch>
            <a:fillRect/>
          </a:stretch>
        </p:blipFill>
        <p:spPr>
          <a:xfrm>
            <a:off x="180884" y="1148632"/>
            <a:ext cx="1971050" cy="1584825"/>
          </a:xfrm>
          <a:prstGeom prst="rect">
            <a:avLst/>
          </a:prstGeom>
          <a:noFill/>
          <a:ln w="28575" cap="flat" cmpd="sng">
            <a:solidFill>
              <a:srgbClr val="000000"/>
            </a:solidFill>
            <a:prstDash val="solid"/>
            <a:round/>
            <a:headEnd type="none" w="sm" len="sm"/>
            <a:tailEnd type="none" w="sm" len="sm"/>
          </a:ln>
        </p:spPr>
      </p:pic>
      <p:pic>
        <p:nvPicPr>
          <p:cNvPr id="165" name="Google Shape;165;p26"/>
          <p:cNvPicPr preferRelativeResize="0"/>
          <p:nvPr/>
        </p:nvPicPr>
        <p:blipFill>
          <a:blip r:embed="rId6">
            <a:alphaModFix/>
          </a:blip>
          <a:stretch>
            <a:fillRect/>
          </a:stretch>
        </p:blipFill>
        <p:spPr>
          <a:xfrm>
            <a:off x="2386558" y="1148632"/>
            <a:ext cx="1968200" cy="1587425"/>
          </a:xfrm>
          <a:prstGeom prst="rect">
            <a:avLst/>
          </a:prstGeom>
          <a:noFill/>
          <a:ln w="28575" cap="flat" cmpd="sng">
            <a:solidFill>
              <a:srgbClr val="000000"/>
            </a:solidFill>
            <a:prstDash val="solid"/>
            <a:round/>
            <a:headEnd type="none" w="sm" len="sm"/>
            <a:tailEnd type="none" w="sm" len="sm"/>
          </a:ln>
        </p:spPr>
      </p:pic>
      <p:sp>
        <p:nvSpPr>
          <p:cNvPr id="167" name="Google Shape;167;p26"/>
          <p:cNvSpPr txBox="1"/>
          <p:nvPr/>
        </p:nvSpPr>
        <p:spPr>
          <a:xfrm>
            <a:off x="1653275" y="122475"/>
            <a:ext cx="6582600" cy="7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b="1" dirty="0">
                <a:latin typeface="Comfortaa"/>
                <a:ea typeface="Comfortaa"/>
                <a:cs typeface="Comfortaa"/>
                <a:sym typeface="Comfortaa"/>
              </a:rPr>
              <a:t>Back to the Warm-Up...</a:t>
            </a:r>
            <a:endParaRPr sz="2700" b="1" dirty="0">
              <a:latin typeface="Comfortaa"/>
              <a:ea typeface="Comfortaa"/>
              <a:cs typeface="Comfortaa"/>
              <a:sym typeface="Comfortaa"/>
            </a:endParaRPr>
          </a:p>
        </p:txBody>
      </p:sp>
      <p:sp>
        <p:nvSpPr>
          <p:cNvPr id="168" name="Google Shape;168;p26"/>
          <p:cNvSpPr txBox="1"/>
          <p:nvPr/>
        </p:nvSpPr>
        <p:spPr>
          <a:xfrm>
            <a:off x="4572000" y="1270700"/>
            <a:ext cx="4572000" cy="29697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SzPts val="1900"/>
              <a:buFont typeface="Comfortaa"/>
              <a:buChar char="●"/>
            </a:pPr>
            <a:r>
              <a:rPr lang="en" sz="1900" dirty="0">
                <a:latin typeface="Comfortaa"/>
                <a:ea typeface="Comfortaa"/>
                <a:cs typeface="Comfortaa"/>
                <a:sym typeface="Comfortaa"/>
              </a:rPr>
              <a:t>Now that you have context, take a few minutes to look back at the warm up.</a:t>
            </a:r>
            <a:endParaRPr sz="1900" dirty="0">
              <a:latin typeface="Comfortaa"/>
              <a:ea typeface="Comfortaa"/>
              <a:cs typeface="Comfortaa"/>
              <a:sym typeface="Comfortaa"/>
            </a:endParaRPr>
          </a:p>
          <a:p>
            <a:pPr marL="457200" lvl="0" indent="-349250" algn="l" rtl="0">
              <a:spcBef>
                <a:spcPts val="1000"/>
              </a:spcBef>
              <a:spcAft>
                <a:spcPts val="0"/>
              </a:spcAft>
              <a:buSzPts val="1900"/>
              <a:buFont typeface="Comfortaa"/>
              <a:buChar char="●"/>
            </a:pPr>
            <a:r>
              <a:rPr lang="en-US" sz="1900" dirty="0">
                <a:latin typeface="Comfortaa"/>
                <a:ea typeface="Comfortaa"/>
                <a:cs typeface="Comfortaa"/>
                <a:sym typeface="Comfortaa"/>
              </a:rPr>
              <a:t>What do you notice about the</a:t>
            </a:r>
            <a:r>
              <a:rPr lang="en" sz="1900" dirty="0">
                <a:latin typeface="Comfortaa"/>
                <a:ea typeface="Comfortaa"/>
                <a:cs typeface="Comfortaa"/>
                <a:sym typeface="Comfortaa"/>
              </a:rPr>
              <a:t> relationship between the </a:t>
            </a:r>
            <a:r>
              <a:rPr lang="en-US" sz="1900" dirty="0">
                <a:latin typeface="Comfortaa"/>
                <a:ea typeface="Comfortaa"/>
                <a:cs typeface="Comfortaa"/>
                <a:sym typeface="Comfortaa"/>
              </a:rPr>
              <a:t>two</a:t>
            </a:r>
            <a:r>
              <a:rPr lang="en" sz="1900" dirty="0">
                <a:latin typeface="Comfortaa"/>
                <a:ea typeface="Comfortaa"/>
                <a:cs typeface="Comfortaa"/>
                <a:sym typeface="Comfortaa"/>
              </a:rPr>
              <a:t> items?</a:t>
            </a:r>
            <a:endParaRPr sz="1900" dirty="0">
              <a:latin typeface="Comfortaa"/>
              <a:ea typeface="Comfortaa"/>
              <a:cs typeface="Comfortaa"/>
              <a:sym typeface="Comfortaa"/>
            </a:endParaRPr>
          </a:p>
        </p:txBody>
      </p:sp>
      <p:sp>
        <p:nvSpPr>
          <p:cNvPr id="9" name="Star: 5 Points 8">
            <a:extLst>
              <a:ext uri="{FF2B5EF4-FFF2-40B4-BE49-F238E27FC236}">
                <a16:creationId xmlns:a16="http://schemas.microsoft.com/office/drawing/2014/main" id="{C8F071C0-2DAF-4AC3-A34C-F0245C78E2B2}"/>
              </a:ext>
            </a:extLst>
          </p:cNvPr>
          <p:cNvSpPr/>
          <p:nvPr/>
        </p:nvSpPr>
        <p:spPr>
          <a:xfrm flipV="1">
            <a:off x="1767698" y="2839699"/>
            <a:ext cx="1060026" cy="10330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DADA6B-B2D4-4459-A85C-81C24DE1BCE1}"/>
              </a:ext>
            </a:extLst>
          </p:cNvPr>
          <p:cNvSpPr/>
          <p:nvPr/>
        </p:nvSpPr>
        <p:spPr>
          <a:xfrm>
            <a:off x="710345" y="1729846"/>
            <a:ext cx="942930" cy="400110"/>
          </a:xfrm>
          <a:prstGeom prst="rect">
            <a:avLst/>
          </a:prstGeom>
          <a:solidFill>
            <a:schemeClr val="bg1"/>
          </a:solidFill>
        </p:spPr>
        <p:txBody>
          <a:bodyPr wrap="square">
            <a:spAutoFit/>
          </a:bodyPr>
          <a:lstStyle/>
          <a:p>
            <a:r>
              <a:rPr lang="en-US" altLang="en-US" sz="2000" kern="1200" dirty="0">
                <a:latin typeface="Times" panose="02020603050405020304" pitchFamily="18" charset="0"/>
              </a:rPr>
              <a:t>y = x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337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Comfortaa"/>
                <a:ea typeface="Comfortaa"/>
                <a:cs typeface="Comfortaa"/>
                <a:sym typeface="Comfortaa"/>
              </a:rPr>
              <a:t>Go Formative </a:t>
            </a:r>
            <a:r>
              <a:rPr lang="en-US" dirty="0">
                <a:latin typeface="Comfortaa"/>
                <a:ea typeface="Comfortaa"/>
                <a:cs typeface="Comfortaa"/>
                <a:sym typeface="Comfortaa"/>
              </a:rPr>
              <a:t>2</a:t>
            </a:r>
            <a:endParaRPr dirty="0">
              <a:latin typeface="Comfortaa"/>
              <a:ea typeface="Comfortaa"/>
              <a:cs typeface="Comfortaa"/>
              <a:sym typeface="Comfortaa"/>
            </a:endParaRPr>
          </a:p>
        </p:txBody>
      </p:sp>
      <p:sp>
        <p:nvSpPr>
          <p:cNvPr id="174" name="Google Shape;174;p27"/>
          <p:cNvSpPr txBox="1">
            <a:spLocks noGrp="1"/>
          </p:cNvSpPr>
          <p:nvPr>
            <p:ph type="body" idx="1"/>
          </p:nvPr>
        </p:nvSpPr>
        <p:spPr>
          <a:xfrm>
            <a:off x="311699" y="1152475"/>
            <a:ext cx="7249390" cy="3562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000000"/>
              </a:buClr>
              <a:buSzPts val="1700"/>
              <a:buFont typeface="Comfortaa"/>
              <a:buChar char="●"/>
            </a:pPr>
            <a:r>
              <a:rPr lang="en" sz="1700" dirty="0">
                <a:solidFill>
                  <a:srgbClr val="000000"/>
                </a:solidFill>
                <a:latin typeface="Comfortaa"/>
                <a:ea typeface="Comfortaa"/>
                <a:cs typeface="Comfortaa"/>
                <a:sym typeface="Comfortaa"/>
              </a:rPr>
              <a:t>Go to go formative using the link provided in the chat!  </a:t>
            </a:r>
          </a:p>
          <a:p>
            <a:pPr marL="120650" lvl="0" indent="0" algn="l" rtl="0">
              <a:spcBef>
                <a:spcPts val="0"/>
              </a:spcBef>
              <a:spcAft>
                <a:spcPts val="0"/>
              </a:spcAft>
              <a:buClr>
                <a:srgbClr val="000000"/>
              </a:buClr>
              <a:buSzPts val="1700"/>
              <a:buNone/>
            </a:pPr>
            <a:r>
              <a:rPr lang="en" sz="1700" dirty="0">
                <a:solidFill>
                  <a:srgbClr val="000000"/>
                </a:solidFill>
                <a:latin typeface="Comfortaa"/>
                <a:ea typeface="Comfortaa"/>
                <a:cs typeface="Comfortaa"/>
                <a:sym typeface="Comfortaa"/>
              </a:rPr>
              <a:t>1</a:t>
            </a:r>
            <a:r>
              <a:rPr lang="en-US" sz="1700" baseline="30000" dirty="0" err="1">
                <a:solidFill>
                  <a:srgbClr val="000000"/>
                </a:solidFill>
                <a:latin typeface="Comfortaa"/>
                <a:ea typeface="Comfortaa"/>
                <a:cs typeface="Comfortaa"/>
                <a:sym typeface="Comfortaa"/>
              </a:rPr>
              <a:t>st</a:t>
            </a:r>
            <a:r>
              <a:rPr lang="en-US" sz="1700" dirty="0">
                <a:solidFill>
                  <a:srgbClr val="000000"/>
                </a:solidFill>
                <a:latin typeface="Comfortaa"/>
                <a:ea typeface="Comfortaa"/>
                <a:cs typeface="Comfortaa"/>
                <a:sym typeface="Comfortaa"/>
              </a:rPr>
              <a:t> Block: Q36TBL   2</a:t>
            </a:r>
            <a:r>
              <a:rPr lang="en-US" sz="1700" baseline="30000" dirty="0">
                <a:solidFill>
                  <a:srgbClr val="000000"/>
                </a:solidFill>
                <a:latin typeface="Comfortaa"/>
                <a:ea typeface="Comfortaa"/>
                <a:cs typeface="Comfortaa"/>
                <a:sym typeface="Comfortaa"/>
              </a:rPr>
              <a:t>nd</a:t>
            </a:r>
            <a:r>
              <a:rPr lang="en-US" sz="1700" dirty="0">
                <a:solidFill>
                  <a:srgbClr val="000000"/>
                </a:solidFill>
                <a:latin typeface="Comfortaa"/>
                <a:ea typeface="Comfortaa"/>
                <a:cs typeface="Comfortaa"/>
                <a:sym typeface="Comfortaa"/>
              </a:rPr>
              <a:t> Block: BZXHW6     4</a:t>
            </a:r>
            <a:r>
              <a:rPr lang="en-US" sz="1700" baseline="30000" dirty="0">
                <a:solidFill>
                  <a:srgbClr val="000000"/>
                </a:solidFill>
                <a:latin typeface="Comfortaa"/>
                <a:ea typeface="Comfortaa"/>
                <a:cs typeface="Comfortaa"/>
                <a:sym typeface="Comfortaa"/>
              </a:rPr>
              <a:t>th</a:t>
            </a:r>
            <a:r>
              <a:rPr lang="en-US" sz="1700" dirty="0">
                <a:solidFill>
                  <a:srgbClr val="000000"/>
                </a:solidFill>
                <a:latin typeface="Comfortaa"/>
                <a:ea typeface="Comfortaa"/>
                <a:cs typeface="Comfortaa"/>
                <a:sym typeface="Comfortaa"/>
              </a:rPr>
              <a:t> Block: TCBFHG  </a:t>
            </a:r>
            <a:endParaRPr sz="1700" dirty="0">
              <a:solidFill>
                <a:srgbClr val="000000"/>
              </a:solidFill>
              <a:latin typeface="Comfortaa"/>
              <a:ea typeface="Comfortaa"/>
              <a:cs typeface="Comfortaa"/>
              <a:sym typeface="Comfortaa"/>
            </a:endParaRPr>
          </a:p>
          <a:p>
            <a:pPr marL="457200" lvl="0" indent="-336550" algn="l" rtl="0">
              <a:spcBef>
                <a:spcPts val="0"/>
              </a:spcBef>
              <a:spcAft>
                <a:spcPts val="0"/>
              </a:spcAft>
              <a:buClr>
                <a:schemeClr val="dk1"/>
              </a:buClr>
              <a:buSzPts val="1700"/>
              <a:buFont typeface="Comfortaa"/>
              <a:buChar char="●"/>
            </a:pPr>
            <a:r>
              <a:rPr lang="en" sz="1700" dirty="0">
                <a:solidFill>
                  <a:schemeClr val="dk1"/>
                </a:solidFill>
                <a:latin typeface="Comfortaa"/>
                <a:ea typeface="Comfortaa"/>
                <a:cs typeface="Comfortaa"/>
                <a:sym typeface="Comfortaa"/>
              </a:rPr>
              <a:t>Things to watch out for:</a:t>
            </a:r>
            <a:endParaRPr sz="1700" dirty="0">
              <a:solidFill>
                <a:schemeClr val="dk1"/>
              </a:solidFill>
              <a:latin typeface="Comfortaa"/>
              <a:ea typeface="Comfortaa"/>
              <a:cs typeface="Comfortaa"/>
              <a:sym typeface="Comfortaa"/>
            </a:endParaRPr>
          </a:p>
          <a:p>
            <a:pPr marL="0" lvl="0" indent="0" algn="l" rtl="0">
              <a:spcBef>
                <a:spcPts val="1000"/>
              </a:spcBef>
              <a:spcAft>
                <a:spcPts val="0"/>
              </a:spcAft>
              <a:buNone/>
            </a:pPr>
            <a:r>
              <a:rPr lang="en" sz="1800" b="1" dirty="0">
                <a:solidFill>
                  <a:schemeClr val="dk1"/>
                </a:solidFill>
                <a:latin typeface="Comfortaa"/>
                <a:ea typeface="Comfortaa"/>
                <a:cs typeface="Comfortaa"/>
                <a:sym typeface="Comfortaa"/>
              </a:rPr>
              <a:t>Each = 1</a:t>
            </a:r>
            <a:endParaRPr sz="1800" b="1" dirty="0">
              <a:solidFill>
                <a:schemeClr val="dk1"/>
              </a:solidFill>
              <a:latin typeface="Comfortaa"/>
              <a:ea typeface="Comfortaa"/>
              <a:cs typeface="Comfortaa"/>
              <a:sym typeface="Comfortaa"/>
            </a:endParaRPr>
          </a:p>
          <a:p>
            <a:pPr marL="0" lvl="0" indent="0" algn="l" rtl="0">
              <a:spcBef>
                <a:spcPts val="1000"/>
              </a:spcBef>
              <a:spcAft>
                <a:spcPts val="0"/>
              </a:spcAft>
              <a:buNone/>
            </a:pPr>
            <a:r>
              <a:rPr lang="en" sz="1800" b="1" dirty="0">
                <a:solidFill>
                  <a:schemeClr val="dk1"/>
                </a:solidFill>
                <a:latin typeface="Comfortaa"/>
                <a:ea typeface="Comfortaa"/>
                <a:cs typeface="Comfortaa"/>
                <a:sym typeface="Comfortaa"/>
              </a:rPr>
              <a:t>Per = 1</a:t>
            </a:r>
            <a:endParaRPr sz="1800" b="1" dirty="0">
              <a:solidFill>
                <a:schemeClr val="dk1"/>
              </a:solidFill>
              <a:latin typeface="Comfortaa"/>
              <a:ea typeface="Comfortaa"/>
              <a:cs typeface="Comfortaa"/>
              <a:sym typeface="Comfortaa"/>
            </a:endParaRPr>
          </a:p>
          <a:p>
            <a:pPr marL="0" lvl="0" indent="0" algn="l" rtl="0">
              <a:spcBef>
                <a:spcPts val="1000"/>
              </a:spcBef>
              <a:spcAft>
                <a:spcPts val="0"/>
              </a:spcAft>
              <a:buNone/>
            </a:pPr>
            <a:r>
              <a:rPr lang="en" sz="1500" dirty="0">
                <a:solidFill>
                  <a:schemeClr val="dk1"/>
                </a:solidFill>
                <a:latin typeface="Comfortaa"/>
                <a:ea typeface="Comfortaa"/>
                <a:cs typeface="Comfortaa"/>
                <a:sym typeface="Comfortaa"/>
              </a:rPr>
              <a:t>The unit you want to make 1 is the denominator.</a:t>
            </a:r>
            <a:endParaRPr sz="1500" dirty="0">
              <a:solidFill>
                <a:schemeClr val="dk1"/>
              </a:solidFill>
              <a:latin typeface="Comfortaa"/>
              <a:ea typeface="Comfortaa"/>
              <a:cs typeface="Comfortaa"/>
              <a:sym typeface="Comfortaa"/>
            </a:endParaRPr>
          </a:p>
          <a:p>
            <a:pPr marL="0" lvl="0" indent="0" algn="l" rtl="0">
              <a:spcBef>
                <a:spcPts val="1000"/>
              </a:spcBef>
              <a:spcAft>
                <a:spcPts val="0"/>
              </a:spcAft>
              <a:buNone/>
            </a:pPr>
            <a:r>
              <a:rPr lang="en" dirty="0">
                <a:solidFill>
                  <a:schemeClr val="dk1"/>
                </a:solidFill>
                <a:latin typeface="Comfortaa"/>
                <a:ea typeface="Comfortaa"/>
                <a:cs typeface="Comfortaa"/>
                <a:sym typeface="Comfortaa"/>
              </a:rPr>
              <a:t>Example: 12 gallons of gas cost $30. What is the price per (for one) gallon?</a:t>
            </a:r>
            <a:endParaRPr dirty="0">
              <a:solidFill>
                <a:schemeClr val="dk1"/>
              </a:solidFill>
              <a:latin typeface="Comfortaa"/>
              <a:ea typeface="Comfortaa"/>
              <a:cs typeface="Comfortaa"/>
              <a:sym typeface="Comfortaa"/>
            </a:endParaRPr>
          </a:p>
          <a:p>
            <a:pPr marL="0" lvl="0" indent="0" algn="l" rtl="0">
              <a:spcBef>
                <a:spcPts val="1000"/>
              </a:spcBef>
              <a:spcAft>
                <a:spcPts val="0"/>
              </a:spcAft>
              <a:buNone/>
            </a:pPr>
            <a:r>
              <a:rPr lang="en" dirty="0">
                <a:solidFill>
                  <a:schemeClr val="dk1"/>
                </a:solidFill>
                <a:latin typeface="Comfortaa"/>
                <a:ea typeface="Comfortaa"/>
                <a:cs typeface="Comfortaa"/>
                <a:sym typeface="Comfortaa"/>
              </a:rPr>
              <a:t>Rate </a:t>
            </a:r>
            <a:r>
              <a:rPr lang="en" sz="900" dirty="0">
                <a:solidFill>
                  <a:schemeClr val="dk1"/>
                </a:solidFill>
                <a:latin typeface="Comfortaa"/>
                <a:ea typeface="Comfortaa"/>
                <a:cs typeface="Comfortaa"/>
                <a:sym typeface="Comfortaa"/>
              </a:rPr>
              <a:t>$30/(12 gallons)</a:t>
            </a:r>
            <a:r>
              <a:rPr lang="en" dirty="0">
                <a:solidFill>
                  <a:schemeClr val="dk1"/>
                </a:solidFill>
                <a:latin typeface="Comfortaa"/>
                <a:ea typeface="Comfortaa"/>
                <a:cs typeface="Comfortaa"/>
                <a:sym typeface="Comfortaa"/>
              </a:rPr>
              <a:t> In the calculator, </a:t>
            </a:r>
            <a:r>
              <a:rPr lang="en" sz="1600" dirty="0">
                <a:solidFill>
                  <a:schemeClr val="dk1"/>
                </a:solidFill>
                <a:latin typeface="Comfortaa"/>
                <a:ea typeface="Comfortaa"/>
                <a:cs typeface="Comfortaa"/>
                <a:sym typeface="Comfortaa"/>
              </a:rPr>
              <a:t>enter 30/12.</a:t>
            </a:r>
            <a:endParaRPr sz="1600" dirty="0">
              <a:solidFill>
                <a:schemeClr val="dk1"/>
              </a:solidFill>
              <a:latin typeface="Comfortaa"/>
              <a:ea typeface="Comfortaa"/>
              <a:cs typeface="Comfortaa"/>
              <a:sym typeface="Comfortaa"/>
            </a:endParaRPr>
          </a:p>
          <a:p>
            <a:pPr marL="457200" lvl="0" indent="0" algn="l" rtl="0">
              <a:spcBef>
                <a:spcPts val="0"/>
              </a:spcBef>
              <a:spcAft>
                <a:spcPts val="1600"/>
              </a:spcAft>
              <a:buNone/>
            </a:pPr>
            <a:endParaRPr sz="2100" dirty="0">
              <a:solidFill>
                <a:srgbClr val="000000"/>
              </a:solidFill>
              <a:latin typeface="Comfortaa"/>
              <a:ea typeface="Comfortaa"/>
              <a:cs typeface="Comfortaa"/>
              <a:sym typeface="Comfortaa"/>
            </a:endParaRPr>
          </a:p>
        </p:txBody>
      </p:sp>
      <p:pic>
        <p:nvPicPr>
          <p:cNvPr id="175" name="Google Shape;175;p27"/>
          <p:cNvPicPr preferRelativeResize="0"/>
          <p:nvPr/>
        </p:nvPicPr>
        <p:blipFill>
          <a:blip r:embed="rId3">
            <a:alphaModFix/>
          </a:blip>
          <a:stretch>
            <a:fillRect/>
          </a:stretch>
        </p:blipFill>
        <p:spPr>
          <a:xfrm>
            <a:off x="5541400" y="1301200"/>
            <a:ext cx="3219149" cy="2793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mfortaa"/>
                <a:ea typeface="Comfortaa"/>
                <a:cs typeface="Comfortaa"/>
                <a:sym typeface="Comfortaa"/>
              </a:rPr>
              <a:t>Closing</a:t>
            </a:r>
            <a:endParaRPr>
              <a:latin typeface="Comfortaa"/>
              <a:ea typeface="Comfortaa"/>
              <a:cs typeface="Comfortaa"/>
              <a:sym typeface="Comfortaa"/>
            </a:endParaRPr>
          </a:p>
        </p:txBody>
      </p:sp>
      <p:sp>
        <p:nvSpPr>
          <p:cNvPr id="98" name="Google Shape;98;p19"/>
          <p:cNvSpPr txBox="1">
            <a:spLocks noGrp="1"/>
          </p:cNvSpPr>
          <p:nvPr>
            <p:ph type="body" idx="1"/>
          </p:nvPr>
        </p:nvSpPr>
        <p:spPr>
          <a:xfrm>
            <a:off x="311700" y="1305575"/>
            <a:ext cx="85206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000000"/>
              </a:buClr>
              <a:buSzPts val="2300"/>
              <a:buFont typeface="Comfortaa"/>
              <a:buChar char="●"/>
            </a:pPr>
            <a:r>
              <a:rPr lang="en" sz="2300" dirty="0">
                <a:solidFill>
                  <a:srgbClr val="000000"/>
                </a:solidFill>
                <a:latin typeface="Comfortaa"/>
                <a:ea typeface="Comfortaa"/>
                <a:cs typeface="Comfortaa"/>
                <a:sym typeface="Comfortaa"/>
              </a:rPr>
              <a:t>Delta Math Assignment - Module 3: Finding Unit Rate</a:t>
            </a:r>
            <a:endParaRPr sz="2300" dirty="0">
              <a:solidFill>
                <a:srgbClr val="000000"/>
              </a:solidFill>
              <a:latin typeface="Comfortaa"/>
              <a:ea typeface="Comfortaa"/>
              <a:cs typeface="Comfortaa"/>
              <a:sym typeface="Comfortaa"/>
            </a:endParaRPr>
          </a:p>
          <a:p>
            <a:pPr marL="457200" lvl="0" indent="0" algn="l" rtl="0">
              <a:spcBef>
                <a:spcPts val="1000"/>
              </a:spcBef>
              <a:spcAft>
                <a:spcPts val="0"/>
              </a:spcAft>
              <a:buNone/>
            </a:pPr>
            <a:endParaRPr sz="2300" dirty="0">
              <a:solidFill>
                <a:srgbClr val="000000"/>
              </a:solidFill>
              <a:latin typeface="Comfortaa"/>
              <a:ea typeface="Comfortaa"/>
              <a:cs typeface="Comfortaa"/>
              <a:sym typeface="Comfortaa"/>
            </a:endParaRPr>
          </a:p>
          <a:p>
            <a:pPr marL="457200" lvl="0" indent="-342900" algn="ctr" rtl="0">
              <a:spcBef>
                <a:spcPts val="1000"/>
              </a:spcBef>
              <a:spcAft>
                <a:spcPts val="0"/>
              </a:spcAft>
              <a:buClr>
                <a:srgbClr val="000000"/>
              </a:buClr>
              <a:buSzPts val="1800"/>
              <a:buFont typeface="Comfortaa"/>
              <a:buChar char="●"/>
            </a:pPr>
            <a:r>
              <a:rPr lang="en" sz="2300" dirty="0">
                <a:solidFill>
                  <a:srgbClr val="000000"/>
                </a:solidFill>
                <a:latin typeface="Comfortaa"/>
                <a:ea typeface="Comfortaa"/>
                <a:cs typeface="Comfortaa"/>
                <a:sym typeface="Comfortaa"/>
              </a:rPr>
              <a:t>Reminder: Module 3 test make-up will be TBD  </a:t>
            </a:r>
            <a:endParaRPr sz="2200" b="1" dirty="0">
              <a:solidFill>
                <a:srgbClr val="000000"/>
              </a:solidFill>
              <a:latin typeface="Comic Sans MS"/>
              <a:ea typeface="Comic Sans MS"/>
              <a:cs typeface="Comic Sans MS"/>
              <a:sym typeface="Comic Sans MS"/>
            </a:endParaRPr>
          </a:p>
          <a:p>
            <a:pPr marL="457200" lvl="0" indent="0" algn="l" rtl="0">
              <a:spcBef>
                <a:spcPts val="1600"/>
              </a:spcBef>
              <a:spcAft>
                <a:spcPts val="0"/>
              </a:spcAft>
              <a:buNone/>
            </a:pPr>
            <a:endParaRPr sz="1900" b="1" dirty="0">
              <a:solidFill>
                <a:srgbClr val="000000"/>
              </a:solidFill>
              <a:latin typeface="Comfortaa"/>
              <a:ea typeface="Comfortaa"/>
              <a:cs typeface="Comfortaa"/>
              <a:sym typeface="Comfortaa"/>
            </a:endParaRPr>
          </a:p>
          <a:p>
            <a:pPr marL="0" lvl="0" indent="0" algn="ctr" rtl="0">
              <a:spcBef>
                <a:spcPts val="1600"/>
              </a:spcBef>
              <a:spcAft>
                <a:spcPts val="0"/>
              </a:spcAft>
              <a:buNone/>
            </a:pPr>
            <a:r>
              <a:rPr lang="en" sz="1900" b="1" dirty="0">
                <a:solidFill>
                  <a:srgbClr val="000000"/>
                </a:solidFill>
                <a:latin typeface="Comfortaa"/>
                <a:ea typeface="Comfortaa"/>
                <a:cs typeface="Comfortaa"/>
                <a:sym typeface="Comfortaa"/>
              </a:rPr>
              <a:t>**Go to the Tutoring class and join the Test make-up Session**</a:t>
            </a:r>
            <a:endParaRPr sz="1900" b="1" dirty="0">
              <a:solidFill>
                <a:srgbClr val="000000"/>
              </a:solidFill>
              <a:latin typeface="Comfortaa"/>
              <a:ea typeface="Comfortaa"/>
              <a:cs typeface="Comfortaa"/>
              <a:sym typeface="Comfortaa"/>
            </a:endParaRPr>
          </a:p>
          <a:p>
            <a:pPr marL="457200" lvl="0" indent="0" algn="l" rtl="0">
              <a:spcBef>
                <a:spcPts val="1600"/>
              </a:spcBef>
              <a:spcAft>
                <a:spcPts val="0"/>
              </a:spcAft>
              <a:buNone/>
            </a:pPr>
            <a:endParaRPr sz="2300" dirty="0">
              <a:solidFill>
                <a:srgbClr val="000000"/>
              </a:solidFill>
              <a:latin typeface="Comfortaa"/>
              <a:ea typeface="Comfortaa"/>
              <a:cs typeface="Comfortaa"/>
              <a:sym typeface="Comfortaa"/>
            </a:endParaRPr>
          </a:p>
          <a:p>
            <a:pPr marL="914400" lvl="0" indent="0" algn="l" rtl="0">
              <a:spcBef>
                <a:spcPts val="1600"/>
              </a:spcBef>
              <a:spcAft>
                <a:spcPts val="1600"/>
              </a:spcAft>
              <a:buNone/>
            </a:pPr>
            <a:endParaRPr sz="2400" dirty="0">
              <a:solidFill>
                <a:srgbClr val="000000"/>
              </a:solidFill>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9">
            <a:extLst>
              <a:ext uri="{FF2B5EF4-FFF2-40B4-BE49-F238E27FC236}">
                <a16:creationId xmlns:a16="http://schemas.microsoft.com/office/drawing/2014/main" id="{20494425-DF65-4F37-9D7C-F9FDF3E89BA4}"/>
              </a:ext>
            </a:extLst>
          </p:cNvPr>
          <p:cNvGrpSpPr>
            <a:grpSpLocks/>
          </p:cNvGrpSpPr>
          <p:nvPr/>
        </p:nvGrpSpPr>
        <p:grpSpPr bwMode="auto">
          <a:xfrm>
            <a:off x="3200400" y="2886075"/>
            <a:ext cx="2628900" cy="1971675"/>
            <a:chOff x="1872" y="2016"/>
            <a:chExt cx="3072" cy="2304"/>
          </a:xfrm>
        </p:grpSpPr>
        <p:sp>
          <p:nvSpPr>
            <p:cNvPr id="4101" name="Line 4">
              <a:extLst>
                <a:ext uri="{FF2B5EF4-FFF2-40B4-BE49-F238E27FC236}">
                  <a16:creationId xmlns:a16="http://schemas.microsoft.com/office/drawing/2014/main" id="{DED2C607-C8E4-4E40-8D85-5334DD223147}"/>
                </a:ext>
              </a:extLst>
            </p:cNvPr>
            <p:cNvSpPr>
              <a:spLocks noChangeShapeType="1"/>
            </p:cNvSpPr>
            <p:nvPr/>
          </p:nvSpPr>
          <p:spPr bwMode="auto">
            <a:xfrm>
              <a:off x="3408" y="2064"/>
              <a:ext cx="0" cy="225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4102" name="Line 5">
              <a:extLst>
                <a:ext uri="{FF2B5EF4-FFF2-40B4-BE49-F238E27FC236}">
                  <a16:creationId xmlns:a16="http://schemas.microsoft.com/office/drawing/2014/main" id="{8AF2C710-6A05-42C0-A3EC-67EDF357E8AF}"/>
                </a:ext>
              </a:extLst>
            </p:cNvPr>
            <p:cNvSpPr>
              <a:spLocks noChangeShapeType="1"/>
            </p:cNvSpPr>
            <p:nvPr/>
          </p:nvSpPr>
          <p:spPr bwMode="auto">
            <a:xfrm>
              <a:off x="1872" y="3072"/>
              <a:ext cx="307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4103" name="Line 6">
              <a:extLst>
                <a:ext uri="{FF2B5EF4-FFF2-40B4-BE49-F238E27FC236}">
                  <a16:creationId xmlns:a16="http://schemas.microsoft.com/office/drawing/2014/main" id="{36505411-F3E5-47FB-A5E0-5BDA51731DBD}"/>
                </a:ext>
              </a:extLst>
            </p:cNvPr>
            <p:cNvSpPr>
              <a:spLocks noChangeShapeType="1"/>
            </p:cNvSpPr>
            <p:nvPr/>
          </p:nvSpPr>
          <p:spPr bwMode="auto">
            <a:xfrm flipV="1">
              <a:off x="2880" y="2016"/>
              <a:ext cx="1056" cy="211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grpSp>
      <p:sp>
        <p:nvSpPr>
          <p:cNvPr id="4099" name="Rectangle 7">
            <a:extLst>
              <a:ext uri="{FF2B5EF4-FFF2-40B4-BE49-F238E27FC236}">
                <a16:creationId xmlns:a16="http://schemas.microsoft.com/office/drawing/2014/main" id="{8367F583-DCAF-4352-AB33-BA404EB667CB}"/>
              </a:ext>
            </a:extLst>
          </p:cNvPr>
          <p:cNvSpPr>
            <a:spLocks noGrp="1" noChangeArrowheads="1"/>
          </p:cNvSpPr>
          <p:nvPr>
            <p:ph type="ctrTitle"/>
          </p:nvPr>
        </p:nvSpPr>
        <p:spPr>
          <a:xfrm>
            <a:off x="1685925" y="285750"/>
            <a:ext cx="5829300" cy="857250"/>
          </a:xfrm>
        </p:spPr>
        <p:txBody>
          <a:bodyPr/>
          <a:lstStyle/>
          <a:p>
            <a:pPr eaLnBrk="1" hangingPunct="1"/>
            <a:r>
              <a:rPr lang="en-US" altLang="en-US" sz="3600" dirty="0">
                <a:solidFill>
                  <a:schemeClr val="accent1"/>
                </a:solidFill>
                <a:latin typeface="Tahoma" panose="020B0604030504040204" pitchFamily="34" charset="0"/>
              </a:rPr>
              <a:t>Proportional Relationships</a:t>
            </a:r>
          </a:p>
        </p:txBody>
      </p:sp>
      <p:sp>
        <p:nvSpPr>
          <p:cNvPr id="3076" name="Rectangle 8">
            <a:extLst>
              <a:ext uri="{FF2B5EF4-FFF2-40B4-BE49-F238E27FC236}">
                <a16:creationId xmlns:a16="http://schemas.microsoft.com/office/drawing/2014/main" id="{8CCE2E54-B3D1-4CC1-BF13-AA0FBD6458F8}"/>
              </a:ext>
            </a:extLst>
          </p:cNvPr>
          <p:cNvSpPr>
            <a:spLocks noGrp="1" noChangeArrowheads="1"/>
          </p:cNvSpPr>
          <p:nvPr>
            <p:ph type="subTitle" idx="1"/>
          </p:nvPr>
        </p:nvSpPr>
        <p:spPr>
          <a:xfrm>
            <a:off x="1257300" y="1228312"/>
            <a:ext cx="6686550" cy="1569630"/>
          </a:xfrm>
        </p:spPr>
        <p:txBody>
          <a:bodyPr>
            <a:spAutoFit/>
          </a:bodyPr>
          <a:lstStyle/>
          <a:p>
            <a:pPr eaLnBrk="1" hangingPunct="1">
              <a:spcBef>
                <a:spcPct val="50000"/>
              </a:spcBef>
              <a:defRPr/>
            </a:pPr>
            <a:r>
              <a:rPr lang="en-US" sz="1800" dirty="0">
                <a:solidFill>
                  <a:schemeClr val="accent6">
                    <a:lumMod val="50000"/>
                  </a:schemeClr>
                </a:solidFill>
              </a:rPr>
              <a:t>How are proportional relationships recognized and represented? </a:t>
            </a:r>
          </a:p>
          <a:p>
            <a:pPr eaLnBrk="1" hangingPunct="1">
              <a:spcBef>
                <a:spcPct val="50000"/>
              </a:spcBef>
              <a:defRPr/>
            </a:pPr>
            <a:r>
              <a:rPr lang="en-US" sz="1800" dirty="0">
                <a:solidFill>
                  <a:schemeClr val="accent6">
                    <a:lumMod val="50000"/>
                  </a:schemeClr>
                </a:solidFill>
              </a:rPr>
              <a:t>How is a constant of proportionality (unit rate) identified in various representations?</a:t>
            </a:r>
          </a:p>
        </p:txBody>
      </p:sp>
      <p:sp>
        <p:nvSpPr>
          <p:cNvPr id="2" name="Rectangle 1">
            <a:extLst>
              <a:ext uri="{FF2B5EF4-FFF2-40B4-BE49-F238E27FC236}">
                <a16:creationId xmlns:a16="http://schemas.microsoft.com/office/drawing/2014/main" id="{093EA962-C597-415E-8885-F558B3A42B1F}"/>
              </a:ext>
            </a:extLst>
          </p:cNvPr>
          <p:cNvSpPr/>
          <p:nvPr/>
        </p:nvSpPr>
        <p:spPr>
          <a:xfrm>
            <a:off x="2036268" y="121444"/>
            <a:ext cx="6404642" cy="477054"/>
          </a:xfrm>
          <a:prstGeom prst="rect">
            <a:avLst/>
          </a:prstGeom>
        </p:spPr>
        <p:txBody>
          <a:bodyPr wrap="square">
            <a:spAutoFit/>
          </a:bodyPr>
          <a:lstStyle/>
          <a:p>
            <a:r>
              <a:rPr lang="en-US" sz="2500" dirty="0">
                <a:latin typeface="Comfortaa"/>
                <a:ea typeface="Comfortaa"/>
                <a:cs typeface="Comfortaa"/>
                <a:sym typeface="Comfortaa"/>
              </a:rPr>
              <a:t>Warm-up </a:t>
            </a:r>
            <a:r>
              <a:rPr lang="en-US" sz="2500" dirty="0">
                <a:highlight>
                  <a:srgbClr val="FFFF00"/>
                </a:highlight>
                <a:latin typeface="Comfortaa"/>
                <a:ea typeface="Comfortaa"/>
                <a:cs typeface="Comfortaa"/>
                <a:sym typeface="Comfortaa"/>
              </a:rPr>
              <a:t>Part III   </a:t>
            </a:r>
            <a:r>
              <a:rPr lang="en-US" sz="1500" dirty="0">
                <a:latin typeface="Comfortaa"/>
                <a:ea typeface="Comfortaa"/>
                <a:cs typeface="Comfortaa"/>
                <a:sym typeface="Comfortaa"/>
              </a:rPr>
              <a:t>9/22/2020</a:t>
            </a:r>
            <a:r>
              <a:rPr lang="en-US" sz="2500" dirty="0">
                <a:latin typeface="Comfortaa"/>
                <a:ea typeface="Comfortaa"/>
                <a:cs typeface="Comfortaa"/>
                <a:sym typeface="Comfortaa"/>
              </a:rPr>
              <a:t> </a:t>
            </a:r>
            <a:endParaRPr 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70F253DF-FA38-4F6C-A2AA-D71849E0026B}"/>
              </a:ext>
            </a:extLst>
          </p:cNvPr>
          <p:cNvSpPr txBox="1">
            <a:spLocks noChangeArrowheads="1"/>
          </p:cNvSpPr>
          <p:nvPr/>
        </p:nvSpPr>
        <p:spPr bwMode="auto">
          <a:xfrm>
            <a:off x="1314450" y="514350"/>
            <a:ext cx="6515100" cy="279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2700" kern="1200">
                <a:solidFill>
                  <a:srgbClr val="000000"/>
                </a:solidFill>
                <a:latin typeface="Gill Sans Ultra Bold" panose="020B0A02020104020203" pitchFamily="34" charset="0"/>
                <a:ea typeface="+mn-ea"/>
                <a:cs typeface="+mn-cs"/>
              </a:rPr>
              <a:t>Definition:</a:t>
            </a:r>
          </a:p>
          <a:p>
            <a:pPr defTabSz="685800" eaLnBrk="0" fontAlgn="base" hangingPunct="0">
              <a:spcBef>
                <a:spcPct val="50000"/>
              </a:spcBef>
              <a:spcAft>
                <a:spcPct val="0"/>
              </a:spcAft>
              <a:buClrTx/>
              <a:buSzTx/>
              <a:buNone/>
            </a:pPr>
            <a:r>
              <a:rPr lang="en-US" altLang="en-US" sz="2700" kern="1200">
                <a:solidFill>
                  <a:srgbClr val="000000"/>
                </a:solidFill>
                <a:latin typeface="Gill Sans Ultra Bold" panose="020B0A02020104020203" pitchFamily="34" charset="0"/>
                <a:ea typeface="+mn-ea"/>
                <a:cs typeface="+mn-cs"/>
              </a:rPr>
              <a:t>	</a:t>
            </a:r>
            <a:r>
              <a:rPr lang="en-US" altLang="en-US" sz="2700" i="1" kern="1200">
                <a:solidFill>
                  <a:srgbClr val="000000"/>
                </a:solidFill>
                <a:latin typeface="Times New Roman" panose="02020603050405020304" pitchFamily="18" charset="0"/>
                <a:ea typeface="+mn-ea"/>
                <a:cs typeface="+mn-cs"/>
              </a:rPr>
              <a:t>Y</a:t>
            </a:r>
            <a:r>
              <a:rPr lang="en-US" altLang="en-US" sz="2700" kern="1200">
                <a:solidFill>
                  <a:srgbClr val="000000"/>
                </a:solidFill>
                <a:latin typeface="Times New Roman" panose="02020603050405020304" pitchFamily="18" charset="0"/>
                <a:ea typeface="+mn-ea"/>
                <a:cs typeface="+mn-cs"/>
              </a:rPr>
              <a:t> varies directly as </a:t>
            </a:r>
            <a:r>
              <a:rPr lang="en-US" altLang="en-US" sz="2700" i="1" kern="1200">
                <a:solidFill>
                  <a:srgbClr val="000000"/>
                </a:solidFill>
                <a:latin typeface="Times New Roman" panose="02020603050405020304" pitchFamily="18" charset="0"/>
                <a:ea typeface="+mn-ea"/>
                <a:cs typeface="+mn-cs"/>
              </a:rPr>
              <a:t>x</a:t>
            </a:r>
            <a:r>
              <a:rPr lang="en-US" altLang="en-US" sz="2700" kern="1200">
                <a:solidFill>
                  <a:srgbClr val="000000"/>
                </a:solidFill>
                <a:latin typeface="Times New Roman" panose="02020603050405020304" pitchFamily="18" charset="0"/>
                <a:ea typeface="+mn-ea"/>
                <a:cs typeface="+mn-cs"/>
              </a:rPr>
              <a:t> means that </a:t>
            </a:r>
            <a:r>
              <a:rPr lang="en-US" altLang="en-US" sz="2700" i="1" kern="1200">
                <a:solidFill>
                  <a:srgbClr val="000000"/>
                </a:solidFill>
                <a:latin typeface="Times New Roman" panose="02020603050405020304" pitchFamily="18" charset="0"/>
                <a:ea typeface="+mn-ea"/>
                <a:cs typeface="+mn-cs"/>
              </a:rPr>
              <a:t>y </a:t>
            </a:r>
            <a:r>
              <a:rPr lang="en-US" altLang="en-US" sz="2700" kern="1200">
                <a:solidFill>
                  <a:srgbClr val="000000"/>
                </a:solidFill>
                <a:latin typeface="Times New Roman" panose="02020603050405020304" pitchFamily="18" charset="0"/>
                <a:ea typeface="+mn-ea"/>
                <a:cs typeface="+mn-cs"/>
              </a:rPr>
              <a:t>= </a:t>
            </a:r>
            <a:r>
              <a:rPr lang="en-US" altLang="en-US" sz="2700" i="1" kern="1200">
                <a:solidFill>
                  <a:srgbClr val="000000"/>
                </a:solidFill>
                <a:latin typeface="Times New Roman" panose="02020603050405020304" pitchFamily="18" charset="0"/>
                <a:ea typeface="+mn-ea"/>
                <a:cs typeface="+mn-cs"/>
              </a:rPr>
              <a:t>kx</a:t>
            </a:r>
            <a:r>
              <a:rPr lang="en-US" altLang="en-US" sz="2700" kern="1200">
                <a:solidFill>
                  <a:srgbClr val="000000"/>
                </a:solidFill>
                <a:latin typeface="Times New Roman" panose="02020603050405020304" pitchFamily="18" charset="0"/>
                <a:ea typeface="+mn-ea"/>
                <a:cs typeface="+mn-cs"/>
              </a:rPr>
              <a:t> where </a:t>
            </a:r>
            <a:r>
              <a:rPr lang="en-US" altLang="en-US" sz="2700" i="1" kern="1200">
                <a:solidFill>
                  <a:srgbClr val="000000"/>
                </a:solidFill>
                <a:latin typeface="Times New Roman" panose="02020603050405020304" pitchFamily="18" charset="0"/>
                <a:ea typeface="+mn-ea"/>
                <a:cs typeface="+mn-cs"/>
              </a:rPr>
              <a:t>k</a:t>
            </a:r>
            <a:r>
              <a:rPr lang="en-US" altLang="en-US" sz="2700" kern="1200">
                <a:solidFill>
                  <a:srgbClr val="000000"/>
                </a:solidFill>
                <a:latin typeface="Times New Roman" panose="02020603050405020304" pitchFamily="18" charset="0"/>
                <a:ea typeface="+mn-ea"/>
                <a:cs typeface="+mn-cs"/>
              </a:rPr>
              <a:t> is the constant of proportionality.</a:t>
            </a:r>
          </a:p>
          <a:p>
            <a:pPr algn="ctr" defTabSz="685800" eaLnBrk="0" fontAlgn="base" hangingPunct="0">
              <a:spcBef>
                <a:spcPct val="50000"/>
              </a:spcBef>
              <a:spcAft>
                <a:spcPct val="0"/>
              </a:spcAft>
              <a:buClrTx/>
              <a:buSzTx/>
              <a:buNone/>
            </a:pPr>
            <a:endParaRPr lang="en-US" altLang="en-US" sz="2700" kern="1200">
              <a:solidFill>
                <a:srgbClr val="000000"/>
              </a:solidFill>
              <a:latin typeface="Times New Roman" panose="02020603050405020304" pitchFamily="18" charset="0"/>
              <a:ea typeface="+mn-ea"/>
              <a:cs typeface="+mn-cs"/>
            </a:endParaRPr>
          </a:p>
          <a:p>
            <a:pPr defTabSz="685800" eaLnBrk="0" fontAlgn="base" hangingPunct="0">
              <a:spcBef>
                <a:spcPct val="50000"/>
              </a:spcBef>
              <a:spcAft>
                <a:spcPct val="0"/>
              </a:spcAft>
              <a:buClrTx/>
              <a:buSzTx/>
              <a:buNone/>
            </a:pPr>
            <a:r>
              <a:rPr lang="en-US" altLang="en-US" sz="2700" kern="1200">
                <a:solidFill>
                  <a:srgbClr val="000000"/>
                </a:solidFill>
                <a:latin typeface="Times New Roman" panose="02020603050405020304" pitchFamily="18" charset="0"/>
                <a:ea typeface="+mn-ea"/>
                <a:cs typeface="+mn-cs"/>
              </a:rPr>
              <a:t>Another way of writing this is k = </a:t>
            </a:r>
            <a:endParaRPr lang="en-US" altLang="en-US" sz="1800" kern="1200">
              <a:solidFill>
                <a:srgbClr val="000000"/>
              </a:solidFill>
              <a:latin typeface="Times" panose="02020603050405020304" pitchFamily="18" charset="0"/>
              <a:ea typeface="+mn-ea"/>
              <a:cs typeface="+mn-cs"/>
            </a:endParaRPr>
          </a:p>
        </p:txBody>
      </p:sp>
      <p:sp>
        <p:nvSpPr>
          <p:cNvPr id="3075" name="Text Box 3">
            <a:extLst>
              <a:ext uri="{FF2B5EF4-FFF2-40B4-BE49-F238E27FC236}">
                <a16:creationId xmlns:a16="http://schemas.microsoft.com/office/drawing/2014/main" id="{28445E19-2F32-422A-8436-BB9428FD2777}"/>
              </a:ext>
            </a:extLst>
          </p:cNvPr>
          <p:cNvSpPr txBox="1">
            <a:spLocks noChangeArrowheads="1"/>
          </p:cNvSpPr>
          <p:nvPr/>
        </p:nvSpPr>
        <p:spPr bwMode="auto">
          <a:xfrm>
            <a:off x="2057400" y="3693319"/>
            <a:ext cx="52006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In </a:t>
            </a:r>
            <a:r>
              <a:rPr lang="en-US" altLang="en-US" sz="1800" kern="1200">
                <a:solidFill>
                  <a:srgbClr val="000000"/>
                </a:solidFill>
                <a:latin typeface="Times" panose="02020603050405020304" pitchFamily="18" charset="0"/>
                <a:ea typeface="+mn-ea"/>
                <a:cs typeface="Times" panose="02020603050405020304" pitchFamily="18" charset="0"/>
              </a:rPr>
              <a:t>other words:</a:t>
            </a:r>
          </a:p>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Times" panose="02020603050405020304" pitchFamily="18" charset="0"/>
              </a:rPr>
              <a:t>	</a:t>
            </a:r>
            <a:r>
              <a:rPr lang="en-US" altLang="en-US" sz="1800" kern="1200">
                <a:solidFill>
                  <a:srgbClr val="FF0000"/>
                </a:solidFill>
                <a:latin typeface="Times" panose="02020603050405020304" pitchFamily="18" charset="0"/>
                <a:ea typeface="+mn-ea"/>
                <a:cs typeface="Times" panose="02020603050405020304" pitchFamily="18" charset="0"/>
              </a:rPr>
              <a:t>* the </a:t>
            </a:r>
            <a:r>
              <a:rPr lang="en-US" altLang="en-US" sz="1800" i="1" kern="1200">
                <a:solidFill>
                  <a:srgbClr val="FF0000"/>
                </a:solidFill>
                <a:latin typeface="Times" panose="02020603050405020304" pitchFamily="18" charset="0"/>
                <a:ea typeface="+mn-ea"/>
                <a:cs typeface="Times" panose="02020603050405020304" pitchFamily="18" charset="0"/>
              </a:rPr>
              <a:t>constant of proportionality</a:t>
            </a:r>
            <a:r>
              <a:rPr lang="en-US" altLang="en-US" sz="1800" kern="1200">
                <a:solidFill>
                  <a:srgbClr val="FF0000"/>
                </a:solidFill>
                <a:latin typeface="Times" panose="02020603050405020304" pitchFamily="18" charset="0"/>
                <a:ea typeface="+mn-ea"/>
                <a:cs typeface="Times" panose="02020603050405020304" pitchFamily="18" charset="0"/>
              </a:rPr>
              <a:t> (k) in a proportional relationship is the constant (unchanged) ratio of two variable quantities.</a:t>
            </a:r>
          </a:p>
        </p:txBody>
      </p:sp>
      <p:graphicFrame>
        <p:nvGraphicFramePr>
          <p:cNvPr id="3077" name="Object 5">
            <a:extLst>
              <a:ext uri="{FF2B5EF4-FFF2-40B4-BE49-F238E27FC236}">
                <a16:creationId xmlns:a16="http://schemas.microsoft.com/office/drawing/2014/main" id="{AA1BDF6C-3A65-47B6-B88D-A86B9423ED07}"/>
              </a:ext>
            </a:extLst>
          </p:cNvPr>
          <p:cNvGraphicFramePr>
            <a:graphicFrameLocks noChangeAspect="1"/>
          </p:cNvGraphicFramePr>
          <p:nvPr/>
        </p:nvGraphicFramePr>
        <p:xfrm>
          <a:off x="6172200" y="2628900"/>
          <a:ext cx="359569" cy="857250"/>
        </p:xfrm>
        <a:graphic>
          <a:graphicData uri="http://schemas.openxmlformats.org/presentationml/2006/ole">
            <mc:AlternateContent xmlns:mc="http://schemas.openxmlformats.org/markup-compatibility/2006">
              <mc:Choice xmlns:v="urn:schemas-microsoft-com:vml" Requires="v">
                <p:oleObj spid="_x0000_s1056" name="Equation" r:id="rId4" imgW="164957" imgH="393359" progId="Equation.DSMT4">
                  <p:embed/>
                </p:oleObj>
              </mc:Choice>
              <mc:Fallback>
                <p:oleObj name="Equation" r:id="rId4" imgW="164957" imgH="393359" progId="Equation.DSMT4">
                  <p:embed/>
                  <p:pic>
                    <p:nvPicPr>
                      <p:cNvPr id="3077" name="Object 5">
                        <a:extLst>
                          <a:ext uri="{FF2B5EF4-FFF2-40B4-BE49-F238E27FC236}">
                            <a16:creationId xmlns:a16="http://schemas.microsoft.com/office/drawing/2014/main" id="{AA1BDF6C-3A65-47B6-B88D-A86B9423ED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628900"/>
                        <a:ext cx="359569"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linds(vertical)">
                                      <p:cBhvr>
                                        <p:cTn id="1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8C40FD1B-B2D3-4EA8-9159-4FEC1E70C99D}"/>
              </a:ext>
            </a:extLst>
          </p:cNvPr>
          <p:cNvSpPr txBox="1">
            <a:spLocks noChangeArrowheads="1"/>
          </p:cNvSpPr>
          <p:nvPr/>
        </p:nvSpPr>
        <p:spPr bwMode="auto">
          <a:xfrm>
            <a:off x="1143000" y="514350"/>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2400" b="1" kern="1200">
                <a:solidFill>
                  <a:srgbClr val="99CC00"/>
                </a:solidFill>
                <a:latin typeface="Times" panose="02020603050405020304" pitchFamily="18" charset="0"/>
                <a:ea typeface="+mn-ea"/>
                <a:cs typeface="+mn-cs"/>
              </a:rPr>
              <a:t>Examples of Proportional Relationship:</a:t>
            </a:r>
            <a:endParaRPr lang="en-US" altLang="en-US" sz="2400" kern="1200">
              <a:solidFill>
                <a:srgbClr val="99CC00"/>
              </a:solidFill>
              <a:latin typeface="Times" panose="02020603050405020304" pitchFamily="18" charset="0"/>
              <a:ea typeface="+mn-ea"/>
              <a:cs typeface="+mn-cs"/>
            </a:endParaRPr>
          </a:p>
        </p:txBody>
      </p:sp>
      <p:graphicFrame>
        <p:nvGraphicFramePr>
          <p:cNvPr id="6147" name="Object 4">
            <a:extLst>
              <a:ext uri="{FF2B5EF4-FFF2-40B4-BE49-F238E27FC236}">
                <a16:creationId xmlns:a16="http://schemas.microsoft.com/office/drawing/2014/main" id="{FE828B66-17C1-4F47-976A-EB7D0DC35EF9}"/>
              </a:ext>
            </a:extLst>
          </p:cNvPr>
          <p:cNvGraphicFramePr>
            <a:graphicFrameLocks noChangeAspect="1"/>
          </p:cNvGraphicFramePr>
          <p:nvPr/>
        </p:nvGraphicFramePr>
        <p:xfrm>
          <a:off x="2281238" y="1627585"/>
          <a:ext cx="1934766" cy="1759744"/>
        </p:xfrm>
        <a:graphic>
          <a:graphicData uri="http://schemas.openxmlformats.org/presentationml/2006/ole">
            <mc:AlternateContent xmlns:mc="http://schemas.openxmlformats.org/markup-compatibility/2006">
              <mc:Choice xmlns:v="urn:schemas-microsoft-com:vml" Requires="v">
                <p:oleObj spid="_x0000_s2120" name="Document" r:id="rId4" imgW="5813242" imgH="5298225" progId="Word.Document.8">
                  <p:embed/>
                </p:oleObj>
              </mc:Choice>
              <mc:Fallback>
                <p:oleObj name="Document" r:id="rId4" imgW="5813242" imgH="5298225" progId="Word.Document.8">
                  <p:embed/>
                  <p:pic>
                    <p:nvPicPr>
                      <p:cNvPr id="6147" name="Object 4">
                        <a:extLst>
                          <a:ext uri="{FF2B5EF4-FFF2-40B4-BE49-F238E27FC236}">
                            <a16:creationId xmlns:a16="http://schemas.microsoft.com/office/drawing/2014/main" id="{FE828B66-17C1-4F47-976A-EB7D0DC35E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238" y="1627585"/>
                        <a:ext cx="1934766" cy="1759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Text Box 6">
            <a:extLst>
              <a:ext uri="{FF2B5EF4-FFF2-40B4-BE49-F238E27FC236}">
                <a16:creationId xmlns:a16="http://schemas.microsoft.com/office/drawing/2014/main" id="{F197D405-B5DF-4666-98BA-48D69C8B8973}"/>
              </a:ext>
            </a:extLst>
          </p:cNvPr>
          <p:cNvSpPr txBox="1">
            <a:spLocks noChangeArrowheads="1"/>
          </p:cNvSpPr>
          <p:nvPr/>
        </p:nvSpPr>
        <p:spPr bwMode="auto">
          <a:xfrm>
            <a:off x="1143000" y="808405"/>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b="1" kern="1200" dirty="0">
                <a:solidFill>
                  <a:srgbClr val="99CC00"/>
                </a:solidFill>
                <a:latin typeface="Times" panose="02020603050405020304" pitchFamily="18" charset="0"/>
                <a:ea typeface="+mn-ea"/>
                <a:cs typeface="+mn-cs"/>
              </a:rPr>
              <a:t>Write an algebraic expression that describes  the relationship between x and y.</a:t>
            </a:r>
          </a:p>
        </p:txBody>
      </p:sp>
      <p:sp>
        <p:nvSpPr>
          <p:cNvPr id="4105" name="Text Box 9">
            <a:extLst>
              <a:ext uri="{FF2B5EF4-FFF2-40B4-BE49-F238E27FC236}">
                <a16:creationId xmlns:a16="http://schemas.microsoft.com/office/drawing/2014/main" id="{8E20B8DB-36E5-477F-A09E-EC171BACC4BF}"/>
              </a:ext>
            </a:extLst>
          </p:cNvPr>
          <p:cNvSpPr txBox="1">
            <a:spLocks noRot="1" noChangeAspect="1" noMove="1" noResize="1" noEditPoints="1" noAdjustHandles="1" noChangeArrowheads="1" noChangeShapeType="1" noTextEdit="1"/>
          </p:cNvSpPr>
          <p:nvPr/>
        </p:nvSpPr>
        <p:spPr bwMode="auto">
          <a:xfrm>
            <a:off x="1600200" y="3387185"/>
            <a:ext cx="6286500" cy="1351957"/>
          </a:xfrm>
          <a:prstGeom prst="rect">
            <a:avLst/>
          </a:prstGeom>
          <a:solidFill>
            <a:schemeClr val="tx1">
              <a:lumMod val="95000"/>
              <a:lumOff val="5000"/>
            </a:schemeClr>
          </a:solidFill>
          <a:ln>
            <a:noFill/>
          </a:ln>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4106" name="Text Box 10">
            <a:extLst>
              <a:ext uri="{FF2B5EF4-FFF2-40B4-BE49-F238E27FC236}">
                <a16:creationId xmlns:a16="http://schemas.microsoft.com/office/drawing/2014/main" id="{ACE49F18-F8DC-4073-8135-26D66371E26D}"/>
              </a:ext>
            </a:extLst>
          </p:cNvPr>
          <p:cNvSpPr txBox="1">
            <a:spLocks noChangeArrowheads="1"/>
          </p:cNvSpPr>
          <p:nvPr/>
        </p:nvSpPr>
        <p:spPr bwMode="auto">
          <a:xfrm>
            <a:off x="5200650" y="2138053"/>
            <a:ext cx="2352275" cy="369332"/>
          </a:xfrm>
          <a:prstGeom prst="rect">
            <a:avLst/>
          </a:prstGeom>
          <a:noFill/>
          <a:ln w="127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y = 2x is the equation!</a:t>
            </a:r>
          </a:p>
        </p:txBody>
      </p:sp>
      <p:graphicFrame>
        <p:nvGraphicFramePr>
          <p:cNvPr id="4107" name="Object 11">
            <a:extLst>
              <a:ext uri="{FF2B5EF4-FFF2-40B4-BE49-F238E27FC236}">
                <a16:creationId xmlns:a16="http://schemas.microsoft.com/office/drawing/2014/main" id="{C36DA68A-0840-4F02-8FD4-9198747B95AF}"/>
              </a:ext>
            </a:extLst>
          </p:cNvPr>
          <p:cNvGraphicFramePr>
            <a:graphicFrameLocks noChangeAspect="1"/>
          </p:cNvGraphicFramePr>
          <p:nvPr/>
        </p:nvGraphicFramePr>
        <p:xfrm>
          <a:off x="4037013" y="3257550"/>
          <a:ext cx="592137" cy="592138"/>
        </p:xfrm>
        <a:graphic>
          <a:graphicData uri="http://schemas.openxmlformats.org/presentationml/2006/ole">
            <mc:AlternateContent xmlns:mc="http://schemas.openxmlformats.org/markup-compatibility/2006">
              <mc:Choice xmlns:v="urn:schemas-microsoft-com:vml" Requires="v">
                <p:oleObj spid="_x0000_s2121" name="Equation" r:id="rId6" imgW="393529" imgH="393529" progId="Equation.DSMT4">
                  <p:embed/>
                </p:oleObj>
              </mc:Choice>
              <mc:Fallback>
                <p:oleObj name="Equation" r:id="rId6" imgW="393529" imgH="393529" progId="Equation.DSMT4">
                  <p:embed/>
                  <p:pic>
                    <p:nvPicPr>
                      <p:cNvPr id="4107" name="Object 11">
                        <a:extLst>
                          <a:ext uri="{FF2B5EF4-FFF2-40B4-BE49-F238E27FC236}">
                            <a16:creationId xmlns:a16="http://schemas.microsoft.com/office/drawing/2014/main" id="{C36DA68A-0840-4F02-8FD4-9198747B95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3" y="3257550"/>
                        <a:ext cx="592137"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8">
            <a:extLst>
              <a:ext uri="{FF2B5EF4-FFF2-40B4-BE49-F238E27FC236}">
                <a16:creationId xmlns:a16="http://schemas.microsoft.com/office/drawing/2014/main" id="{DD00CAD1-88D6-4D1D-91CF-884EF6E42118}"/>
              </a:ext>
            </a:extLst>
          </p:cNvPr>
          <p:cNvSpPr txBox="1">
            <a:spLocks noChangeArrowheads="1"/>
          </p:cNvSpPr>
          <p:nvPr/>
        </p:nvSpPr>
        <p:spPr bwMode="auto">
          <a:xfrm>
            <a:off x="5200650" y="2672155"/>
            <a:ext cx="2543175" cy="369332"/>
          </a:xfrm>
          <a:prstGeom prst="rect">
            <a:avLst/>
          </a:prstGeom>
          <a:noFill/>
          <a:ln w="127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y = 3x is the equation!</a:t>
            </a:r>
          </a:p>
        </p:txBody>
      </p:sp>
      <p:sp>
        <p:nvSpPr>
          <p:cNvPr id="9" name="Text Box 8">
            <a:extLst>
              <a:ext uri="{FF2B5EF4-FFF2-40B4-BE49-F238E27FC236}">
                <a16:creationId xmlns:a16="http://schemas.microsoft.com/office/drawing/2014/main" id="{35822594-D846-4176-B2C7-4C62AE285692}"/>
              </a:ext>
            </a:extLst>
          </p:cNvPr>
          <p:cNvSpPr txBox="1">
            <a:spLocks noRot="1" noChangeAspect="1" noMove="1" noResize="1" noEditPoints="1" noAdjustHandles="1" noChangeArrowheads="1" noChangeShapeType="1" noTextEdit="1"/>
          </p:cNvSpPr>
          <p:nvPr/>
        </p:nvSpPr>
        <p:spPr bwMode="auto">
          <a:xfrm>
            <a:off x="5200650" y="1488989"/>
            <a:ext cx="2343150" cy="460415"/>
          </a:xfrm>
          <a:prstGeom prst="rect">
            <a:avLst/>
          </a:prstGeom>
          <a:blipFill rotWithShape="1">
            <a:blip r:embed="rId8"/>
            <a:stretch>
              <a:fillRect l="-2918" b="-8824"/>
            </a:stretch>
          </a:blipFill>
          <a:ln w="12700">
            <a:solidFill>
              <a:schemeClr val="tx2"/>
            </a:solidFill>
            <a:prstDash val="dash"/>
            <a:miter lim="800000"/>
            <a:headEnd/>
            <a:tailEnd/>
          </a:ln>
        </p:spPr>
        <p:txBody>
          <a:bodyPr/>
          <a:lstStyle/>
          <a:p>
            <a:pPr defTabSz="685800" eaLnBrk="0" fontAlgn="base" hangingPunct="0">
              <a:spcBef>
                <a:spcPct val="0"/>
              </a:spcBef>
              <a:spcAft>
                <a:spcPct val="0"/>
              </a:spcAft>
              <a:buClrTx/>
              <a:defRPr/>
            </a:pPr>
            <a:r>
              <a:rPr lang="en-US" sz="1350" kern="1200" dirty="0">
                <a:noFill/>
                <a:latin typeface="Verdana" panose="020B0604030504040204" pitchFamily="34" charset="0"/>
                <a:ea typeface="+mn-ea"/>
                <a:cs typeface="+mn-cs"/>
              </a:rPr>
              <a:t> </a:t>
            </a:r>
          </a:p>
        </p:txBody>
      </p:sp>
      <p:sp>
        <p:nvSpPr>
          <p:cNvPr id="10" name="Star: 5 Points 9">
            <a:extLst>
              <a:ext uri="{FF2B5EF4-FFF2-40B4-BE49-F238E27FC236}">
                <a16:creationId xmlns:a16="http://schemas.microsoft.com/office/drawing/2014/main" id="{FC0AE31C-4DD1-4A21-BB57-7DF3C349754F}"/>
              </a:ext>
            </a:extLst>
          </p:cNvPr>
          <p:cNvSpPr/>
          <p:nvPr/>
        </p:nvSpPr>
        <p:spPr>
          <a:xfrm flipV="1">
            <a:off x="808066" y="1949404"/>
            <a:ext cx="1060026" cy="10330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500"/>
                                        <p:tgtEl>
                                          <p:spTgt spid="4105"/>
                                        </p:tgtEl>
                                      </p:cBhvr>
                                    </p:animEffect>
                                  </p:childTnLst>
                                </p:cTn>
                              </p:par>
                              <p:par>
                                <p:cTn id="8" presetID="10" presetClass="entr" presetSubtype="0" fill="hold" nodeType="withEffect">
                                  <p:stCondLst>
                                    <p:cond delay="0"/>
                                  </p:stCondLst>
                                  <p:childTnLst>
                                    <p:set>
                                      <p:cBhvr>
                                        <p:cTn id="9" dur="1" fill="hold">
                                          <p:stCondLst>
                                            <p:cond delay="0"/>
                                          </p:stCondLst>
                                        </p:cTn>
                                        <p:tgtEl>
                                          <p:spTgt spid="4107"/>
                                        </p:tgtEl>
                                        <p:attrNameLst>
                                          <p:attrName>style.visibility</p:attrName>
                                        </p:attrNameLst>
                                      </p:cBhvr>
                                      <p:to>
                                        <p:strVal val="visible"/>
                                      </p:to>
                                    </p:set>
                                    <p:animEffect transition="in" filter="fade">
                                      <p:cBhvr>
                                        <p:cTn id="10" dur="500"/>
                                        <p:tgtEl>
                                          <p:spTgt spid="41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blinds(horizontal)">
                                      <p:cBhvr>
                                        <p:cTn id="15" dur="500"/>
                                        <p:tgtEl>
                                          <p:spTgt spid="410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autoUpdateAnimBg="0"/>
      <p:bldP spid="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a:extLst>
              <a:ext uri="{FF2B5EF4-FFF2-40B4-BE49-F238E27FC236}">
                <a16:creationId xmlns:a16="http://schemas.microsoft.com/office/drawing/2014/main" id="{28D7C0B0-10B1-4036-AF32-81BCD27E017E}"/>
              </a:ext>
            </a:extLst>
          </p:cNvPr>
          <p:cNvGraphicFramePr>
            <a:graphicFrameLocks noChangeAspect="1"/>
          </p:cNvGraphicFramePr>
          <p:nvPr/>
        </p:nvGraphicFramePr>
        <p:xfrm>
          <a:off x="1920479" y="1377554"/>
          <a:ext cx="2415778" cy="2097881"/>
        </p:xfrm>
        <a:graphic>
          <a:graphicData uri="http://schemas.openxmlformats.org/presentationml/2006/ole">
            <mc:AlternateContent xmlns:mc="http://schemas.openxmlformats.org/markup-compatibility/2006">
              <mc:Choice xmlns:v="urn:schemas-microsoft-com:vml" Requires="v">
                <p:oleObj spid="_x0000_s3136" name="Document" r:id="rId4" imgW="6095832" imgH="5290552" progId="Word.Document.8">
                  <p:embed/>
                </p:oleObj>
              </mc:Choice>
              <mc:Fallback>
                <p:oleObj name="Document" r:id="rId4" imgW="6095832" imgH="5290552" progId="Word.Document.8">
                  <p:embed/>
                  <p:pic>
                    <p:nvPicPr>
                      <p:cNvPr id="7170" name="Object 3">
                        <a:extLst>
                          <a:ext uri="{FF2B5EF4-FFF2-40B4-BE49-F238E27FC236}">
                            <a16:creationId xmlns:a16="http://schemas.microsoft.com/office/drawing/2014/main" id="{28D7C0B0-10B1-4036-AF32-81BCD27E0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479" y="1377554"/>
                        <a:ext cx="2415778" cy="2097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1" name="Text Box 5">
            <a:extLst>
              <a:ext uri="{FF2B5EF4-FFF2-40B4-BE49-F238E27FC236}">
                <a16:creationId xmlns:a16="http://schemas.microsoft.com/office/drawing/2014/main" id="{9EE0EC74-2226-4543-B900-713DCF61E153}"/>
              </a:ext>
            </a:extLst>
          </p:cNvPr>
          <p:cNvSpPr txBox="1">
            <a:spLocks noChangeArrowheads="1"/>
          </p:cNvSpPr>
          <p:nvPr/>
        </p:nvSpPr>
        <p:spPr bwMode="auto">
          <a:xfrm>
            <a:off x="1143000" y="3121819"/>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b="1" kern="1200">
                <a:solidFill>
                  <a:srgbClr val="99CC00"/>
                </a:solidFill>
                <a:latin typeface="Times" panose="02020603050405020304" pitchFamily="18" charset="0"/>
                <a:ea typeface="+mn-ea"/>
                <a:cs typeface="+mn-cs"/>
              </a:rPr>
              <a:t>What is the constant of proportionality of the table above?</a:t>
            </a:r>
          </a:p>
        </p:txBody>
      </p:sp>
      <p:sp>
        <p:nvSpPr>
          <p:cNvPr id="6151" name="Text Box 7">
            <a:extLst>
              <a:ext uri="{FF2B5EF4-FFF2-40B4-BE49-F238E27FC236}">
                <a16:creationId xmlns:a16="http://schemas.microsoft.com/office/drawing/2014/main" id="{26BEE7F4-CBC6-4D09-9CD6-3348F1717F94}"/>
              </a:ext>
            </a:extLst>
          </p:cNvPr>
          <p:cNvSpPr txBox="1">
            <a:spLocks noRot="1" noChangeAspect="1" noMove="1" noResize="1" noEditPoints="1" noAdjustHandles="1" noChangeArrowheads="1" noChangeShapeType="1" noTextEdit="1"/>
          </p:cNvSpPr>
          <p:nvPr/>
        </p:nvSpPr>
        <p:spPr bwMode="auto">
          <a:xfrm>
            <a:off x="1657350" y="3464719"/>
            <a:ext cx="5972175" cy="1357872"/>
          </a:xfrm>
          <a:prstGeom prst="rect">
            <a:avLst/>
          </a:prstGeom>
          <a:blipFill rotWithShape="1">
            <a:blip r:embed="rId6"/>
            <a:stretch>
              <a:fillRect l="-1225" t="-2694" b="-673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6152" name="Text Box 8">
            <a:extLst>
              <a:ext uri="{FF2B5EF4-FFF2-40B4-BE49-F238E27FC236}">
                <a16:creationId xmlns:a16="http://schemas.microsoft.com/office/drawing/2014/main" id="{F817B9C3-7C4A-447A-BC0E-1A8A86BC1842}"/>
              </a:ext>
            </a:extLst>
          </p:cNvPr>
          <p:cNvSpPr txBox="1">
            <a:spLocks noChangeArrowheads="1"/>
          </p:cNvSpPr>
          <p:nvPr/>
        </p:nvSpPr>
        <p:spPr bwMode="auto">
          <a:xfrm>
            <a:off x="4972050" y="1600200"/>
            <a:ext cx="2543175" cy="369332"/>
          </a:xfrm>
          <a:prstGeom prst="rect">
            <a:avLst/>
          </a:prstGeom>
          <a:noFill/>
          <a:ln w="127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y = 3x is the equation!</a:t>
            </a:r>
          </a:p>
        </p:txBody>
      </p:sp>
      <p:graphicFrame>
        <p:nvGraphicFramePr>
          <p:cNvPr id="6154" name="Object 10">
            <a:extLst>
              <a:ext uri="{FF2B5EF4-FFF2-40B4-BE49-F238E27FC236}">
                <a16:creationId xmlns:a16="http://schemas.microsoft.com/office/drawing/2014/main" id="{B58C8B15-C8AA-4E24-8A51-FB3ACDF7AD76}"/>
              </a:ext>
            </a:extLst>
          </p:cNvPr>
          <p:cNvGraphicFramePr>
            <a:graphicFrameLocks noChangeAspect="1"/>
          </p:cNvGraphicFramePr>
          <p:nvPr/>
        </p:nvGraphicFramePr>
        <p:xfrm>
          <a:off x="4058842" y="3371850"/>
          <a:ext cx="591740" cy="591741"/>
        </p:xfrm>
        <a:graphic>
          <a:graphicData uri="http://schemas.openxmlformats.org/presentationml/2006/ole">
            <mc:AlternateContent xmlns:mc="http://schemas.openxmlformats.org/markup-compatibility/2006">
              <mc:Choice xmlns:v="urn:schemas-microsoft-com:vml" Requires="v">
                <p:oleObj spid="_x0000_s3137" name="Equation" r:id="rId7" imgW="393529" imgH="393529" progId="Equation.DSMT4">
                  <p:embed/>
                </p:oleObj>
              </mc:Choice>
              <mc:Fallback>
                <p:oleObj name="Equation" r:id="rId7" imgW="393529" imgH="393529" progId="Equation.DSMT4">
                  <p:embed/>
                  <p:pic>
                    <p:nvPicPr>
                      <p:cNvPr id="6154" name="Object 10">
                        <a:extLst>
                          <a:ext uri="{FF2B5EF4-FFF2-40B4-BE49-F238E27FC236}">
                            <a16:creationId xmlns:a16="http://schemas.microsoft.com/office/drawing/2014/main" id="{B58C8B15-C8AA-4E24-8A51-FB3ACDF7AD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8842" y="3371850"/>
                        <a:ext cx="591740" cy="59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Text Box 11">
            <a:extLst>
              <a:ext uri="{FF2B5EF4-FFF2-40B4-BE49-F238E27FC236}">
                <a16:creationId xmlns:a16="http://schemas.microsoft.com/office/drawing/2014/main" id="{9A6AF49C-D2F7-4636-8BF6-DE9751955709}"/>
              </a:ext>
            </a:extLst>
          </p:cNvPr>
          <p:cNvSpPr txBox="1">
            <a:spLocks noChangeArrowheads="1"/>
          </p:cNvSpPr>
          <p:nvPr/>
        </p:nvSpPr>
        <p:spPr bwMode="auto">
          <a:xfrm>
            <a:off x="1143000" y="628650"/>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2400" b="1" kern="1200">
                <a:solidFill>
                  <a:srgbClr val="99CC00"/>
                </a:solidFill>
                <a:latin typeface="Times" panose="02020603050405020304" pitchFamily="18" charset="0"/>
                <a:ea typeface="+mn-ea"/>
                <a:cs typeface="+mn-cs"/>
              </a:rPr>
              <a:t>Examples of Proportional Relationship:</a:t>
            </a:r>
            <a:endParaRPr lang="en-US" altLang="en-US" sz="2400" kern="1200">
              <a:solidFill>
                <a:srgbClr val="99CC00"/>
              </a:solidFill>
              <a:latin typeface="Times" panose="02020603050405020304" pitchFamily="18" charset="0"/>
              <a:ea typeface="+mn-ea"/>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additive="base">
                                        <p:cTn id="12" dur="500" fill="hold"/>
                                        <p:tgtEl>
                                          <p:spTgt spid="6154"/>
                                        </p:tgtEl>
                                        <p:attrNameLst>
                                          <p:attrName>ppt_x</p:attrName>
                                        </p:attrNameLst>
                                      </p:cBhvr>
                                      <p:tavLst>
                                        <p:tav tm="0">
                                          <p:val>
                                            <p:strVal val="#ppt_x"/>
                                          </p:val>
                                        </p:tav>
                                        <p:tav tm="100000">
                                          <p:val>
                                            <p:strVal val="#ppt_x"/>
                                          </p:val>
                                        </p:tav>
                                      </p:tavLst>
                                    </p:anim>
                                    <p:anim calcmode="lin" valueType="num">
                                      <p:cBhvr additive="base">
                                        <p:cTn id="13"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52"/>
                                        </p:tgtEl>
                                        <p:attrNameLst>
                                          <p:attrName>style.visibility</p:attrName>
                                        </p:attrNameLst>
                                      </p:cBhvr>
                                      <p:to>
                                        <p:strVal val="visible"/>
                                      </p:to>
                                    </p:set>
                                    <p:animEffect transition="in" filter="blinds(horizontal)">
                                      <p:cBhvr>
                                        <p:cTn id="18"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latin typeface="Comfortaa"/>
                <a:ea typeface="Comfortaa"/>
                <a:cs typeface="Comfortaa"/>
                <a:sym typeface="Comfortaa"/>
              </a:rPr>
              <a:t>Finding Rate</a:t>
            </a:r>
            <a:endParaRPr sz="2700">
              <a:latin typeface="Comfortaa"/>
              <a:ea typeface="Comfortaa"/>
              <a:cs typeface="Comfortaa"/>
              <a:sym typeface="Comfortaa"/>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000000"/>
              </a:buClr>
              <a:buSzPts val="1800"/>
              <a:buFont typeface="Comfortaa"/>
              <a:buChar char="●"/>
            </a:pPr>
            <a:r>
              <a:rPr lang="en" dirty="0">
                <a:solidFill>
                  <a:srgbClr val="000000"/>
                </a:solidFill>
                <a:latin typeface="Comfortaa"/>
                <a:ea typeface="Comfortaa"/>
                <a:cs typeface="Comfortaa"/>
                <a:sym typeface="Comfortaa"/>
              </a:rPr>
              <a:t>Jason takes 40 minutes to walk 5 miles. </a:t>
            </a:r>
            <a:r>
              <a:rPr lang="en-US" dirty="0">
                <a:solidFill>
                  <a:srgbClr val="000000"/>
                </a:solidFill>
                <a:latin typeface="Comfortaa"/>
                <a:ea typeface="Comfortaa"/>
                <a:cs typeface="Comfortaa"/>
                <a:sym typeface="Comfortaa"/>
              </a:rPr>
              <a:t>What is Jason’s constant of proportionality for minutes per mile?</a:t>
            </a:r>
            <a:endParaRPr dirty="0">
              <a:solidFill>
                <a:srgbClr val="000000"/>
              </a:solidFill>
              <a:latin typeface="Comfortaa"/>
              <a:ea typeface="Comfortaa"/>
              <a:cs typeface="Comfortaa"/>
              <a:sym typeface="Comfortaa"/>
            </a:endParaRPr>
          </a:p>
          <a:p>
            <a:pPr marL="0" lvl="0" indent="0" algn="ctr" rtl="0">
              <a:spcBef>
                <a:spcPts val="1000"/>
              </a:spcBef>
              <a:spcAft>
                <a:spcPts val="0"/>
              </a:spcAft>
              <a:buNone/>
            </a:pPr>
            <a:endParaRPr lang="en" dirty="0">
              <a:solidFill>
                <a:srgbClr val="000000"/>
              </a:solidFill>
              <a:latin typeface="Comfortaa"/>
              <a:ea typeface="Comfortaa"/>
              <a:cs typeface="Comfortaa"/>
              <a:sym typeface="Comfortaa"/>
            </a:endParaRPr>
          </a:p>
          <a:p>
            <a:pPr marL="0" lvl="0" indent="0" algn="ctr" rtl="0">
              <a:spcBef>
                <a:spcPts val="1000"/>
              </a:spcBef>
              <a:spcAft>
                <a:spcPts val="0"/>
              </a:spcAft>
              <a:buNone/>
            </a:pPr>
            <a:r>
              <a:rPr lang="en" dirty="0">
                <a:solidFill>
                  <a:srgbClr val="000000"/>
                </a:solidFill>
                <a:latin typeface="Comfortaa"/>
                <a:ea typeface="Comfortaa"/>
                <a:cs typeface="Comfortaa"/>
                <a:sym typeface="Comfortaa"/>
              </a:rPr>
              <a:t>Rate:  </a:t>
            </a:r>
            <a:r>
              <a:rPr lang="en" sz="1600" dirty="0">
                <a:solidFill>
                  <a:srgbClr val="000000"/>
                </a:solidFill>
                <a:latin typeface="Comfortaa"/>
                <a:ea typeface="Comfortaa"/>
                <a:cs typeface="Comfortaa"/>
                <a:sym typeface="Comfortaa"/>
              </a:rPr>
              <a:t>40 minutes  </a:t>
            </a:r>
            <a:r>
              <a:rPr lang="en" dirty="0">
                <a:solidFill>
                  <a:schemeClr val="dk1"/>
                </a:solidFill>
                <a:latin typeface="Comfortaa"/>
                <a:ea typeface="Comfortaa"/>
                <a:cs typeface="Comfortaa"/>
                <a:sym typeface="Comfortaa"/>
              </a:rPr>
              <a:t>÷</a:t>
            </a:r>
            <a:r>
              <a:rPr lang="en" sz="1600" dirty="0">
                <a:solidFill>
                  <a:srgbClr val="000000"/>
                </a:solidFill>
                <a:latin typeface="Comfortaa"/>
                <a:ea typeface="Comfortaa"/>
                <a:cs typeface="Comfortaa"/>
                <a:sym typeface="Comfortaa"/>
              </a:rPr>
              <a:t>  5   </a:t>
            </a:r>
            <a:r>
              <a:rPr lang="en" sz="1600" b="1" dirty="0">
                <a:solidFill>
                  <a:srgbClr val="000000"/>
                </a:solidFill>
                <a:latin typeface="Comfortaa"/>
                <a:ea typeface="Comfortaa"/>
                <a:cs typeface="Comfortaa"/>
                <a:sym typeface="Comfortaa"/>
              </a:rPr>
              <a:t>＝</a:t>
            </a:r>
            <a:endParaRPr sz="1600" b="1" dirty="0">
              <a:solidFill>
                <a:srgbClr val="000000"/>
              </a:solidFill>
              <a:latin typeface="Comfortaa"/>
              <a:ea typeface="Comfortaa"/>
              <a:cs typeface="Comfortaa"/>
              <a:sym typeface="Comfortaa"/>
            </a:endParaRPr>
          </a:p>
          <a:p>
            <a:pPr marL="0" lvl="0" indent="0" algn="ctr" rtl="0">
              <a:spcBef>
                <a:spcPts val="1000"/>
              </a:spcBef>
              <a:spcAft>
                <a:spcPts val="0"/>
              </a:spcAft>
              <a:buClr>
                <a:schemeClr val="dk1"/>
              </a:buClr>
              <a:buSzPts val="1100"/>
              <a:buFont typeface="Arial"/>
              <a:buNone/>
            </a:pPr>
            <a:r>
              <a:rPr lang="en" sz="1600" dirty="0">
                <a:solidFill>
                  <a:srgbClr val="000000"/>
                </a:solidFill>
                <a:latin typeface="Comfortaa"/>
                <a:ea typeface="Comfortaa"/>
                <a:cs typeface="Comfortaa"/>
                <a:sym typeface="Comfortaa"/>
              </a:rPr>
              <a:t>                  5 miles </a:t>
            </a:r>
            <a:r>
              <a:rPr lang="en" dirty="0">
                <a:solidFill>
                  <a:srgbClr val="000000"/>
                </a:solidFill>
                <a:latin typeface="Comfortaa"/>
                <a:ea typeface="Comfortaa"/>
                <a:cs typeface="Comfortaa"/>
                <a:sym typeface="Comfortaa"/>
              </a:rPr>
              <a:t>÷ </a:t>
            </a:r>
            <a:r>
              <a:rPr lang="en" sz="1600" dirty="0">
                <a:solidFill>
                  <a:srgbClr val="000000"/>
                </a:solidFill>
                <a:latin typeface="Comfortaa"/>
                <a:ea typeface="Comfortaa"/>
                <a:cs typeface="Comfortaa"/>
                <a:sym typeface="Comfortaa"/>
              </a:rPr>
              <a:t>5      </a:t>
            </a:r>
            <a:r>
              <a:rPr lang="en" sz="1600" b="1" dirty="0">
                <a:solidFill>
                  <a:srgbClr val="000000"/>
                </a:solidFill>
                <a:latin typeface="Comfortaa"/>
                <a:ea typeface="Comfortaa"/>
                <a:cs typeface="Comfortaa"/>
                <a:sym typeface="Comfortaa"/>
              </a:rPr>
              <a:t>＝</a:t>
            </a:r>
            <a:endParaRPr sz="1600" b="1" dirty="0">
              <a:solidFill>
                <a:srgbClr val="000000"/>
              </a:solidFill>
              <a:latin typeface="Comfortaa"/>
              <a:ea typeface="Comfortaa"/>
              <a:cs typeface="Comfortaa"/>
              <a:sym typeface="Comfortaa"/>
            </a:endParaRPr>
          </a:p>
          <a:p>
            <a:pPr marL="457200" lvl="0" indent="-342900" algn="l" rtl="0">
              <a:spcBef>
                <a:spcPts val="1000"/>
              </a:spcBef>
              <a:spcAft>
                <a:spcPts val="0"/>
              </a:spcAft>
              <a:buClr>
                <a:srgbClr val="000000"/>
              </a:buClr>
              <a:buSzPts val="1800"/>
              <a:buFont typeface="Comfortaa"/>
              <a:buChar char="●"/>
            </a:pPr>
            <a:r>
              <a:rPr lang="en" dirty="0">
                <a:solidFill>
                  <a:srgbClr val="000000"/>
                </a:solidFill>
                <a:latin typeface="Comfortaa"/>
                <a:ea typeface="Comfortaa"/>
                <a:cs typeface="Comfortaa"/>
                <a:sym typeface="Comfortaa"/>
              </a:rPr>
              <a:t>Jenny takes 27 minutes to walk 3 miles. How would you write the rate?</a:t>
            </a:r>
            <a:endParaRPr dirty="0">
              <a:solidFill>
                <a:srgbClr val="000000"/>
              </a:solidFill>
              <a:latin typeface="Comfortaa"/>
              <a:ea typeface="Comfortaa"/>
              <a:cs typeface="Comfortaa"/>
              <a:sym typeface="Comfortaa"/>
            </a:endParaRPr>
          </a:p>
          <a:p>
            <a:pPr marL="0" lvl="0" indent="0" algn="l" rtl="0">
              <a:spcBef>
                <a:spcPts val="0"/>
              </a:spcBef>
              <a:spcAft>
                <a:spcPts val="1600"/>
              </a:spcAft>
              <a:buNone/>
            </a:pPr>
            <a:endParaRPr dirty="0">
              <a:solidFill>
                <a:srgbClr val="000000"/>
              </a:solidFill>
              <a:latin typeface="Comfortaa"/>
              <a:ea typeface="Comfortaa"/>
              <a:cs typeface="Comfortaa"/>
              <a:sym typeface="Comfortaa"/>
            </a:endParaRPr>
          </a:p>
        </p:txBody>
      </p:sp>
      <p:cxnSp>
        <p:nvCxnSpPr>
          <p:cNvPr id="63" name="Google Shape;63;p14"/>
          <p:cNvCxnSpPr/>
          <p:nvPr/>
        </p:nvCxnSpPr>
        <p:spPr>
          <a:xfrm>
            <a:off x="3996185" y="2916633"/>
            <a:ext cx="1806300" cy="0"/>
          </a:xfrm>
          <a:prstGeom prst="straightConnector1">
            <a:avLst/>
          </a:prstGeom>
          <a:noFill/>
          <a:ln w="19050" cap="flat" cmpd="sng">
            <a:solidFill>
              <a:srgbClr val="000000"/>
            </a:solidFill>
            <a:prstDash val="solid"/>
            <a:round/>
            <a:headEnd type="none" w="med" len="med"/>
            <a:tailEnd type="none" w="med" len="med"/>
          </a:ln>
        </p:spPr>
      </p:cxnSp>
      <p:sp>
        <p:nvSpPr>
          <p:cNvPr id="64" name="Google Shape;64;p14"/>
          <p:cNvSpPr txBox="1"/>
          <p:nvPr/>
        </p:nvSpPr>
        <p:spPr>
          <a:xfrm>
            <a:off x="0" y="-30736"/>
            <a:ext cx="30000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000"/>
              </a:spcBef>
              <a:spcAft>
                <a:spcPts val="0"/>
              </a:spcAft>
              <a:buNone/>
            </a:pPr>
            <a:endParaRPr/>
          </a:p>
        </p:txBody>
      </p:sp>
      <p:sp>
        <p:nvSpPr>
          <p:cNvPr id="6" name="Star: 5 Points 5">
            <a:extLst>
              <a:ext uri="{FF2B5EF4-FFF2-40B4-BE49-F238E27FC236}">
                <a16:creationId xmlns:a16="http://schemas.microsoft.com/office/drawing/2014/main" id="{E115CE1A-AB99-486C-B410-E63C7F5D7376}"/>
              </a:ext>
            </a:extLst>
          </p:cNvPr>
          <p:cNvSpPr/>
          <p:nvPr/>
        </p:nvSpPr>
        <p:spPr>
          <a:xfrm flipV="1">
            <a:off x="311700" y="731375"/>
            <a:ext cx="972128" cy="91651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3">
            <a:extLst>
              <a:ext uri="{FF2B5EF4-FFF2-40B4-BE49-F238E27FC236}">
                <a16:creationId xmlns:a16="http://schemas.microsoft.com/office/drawing/2014/main" id="{E7855585-F875-403E-A312-6E367D99649C}"/>
              </a:ext>
            </a:extLst>
          </p:cNvPr>
          <p:cNvGraphicFramePr>
            <a:graphicFrameLocks noChangeAspect="1"/>
          </p:cNvGraphicFramePr>
          <p:nvPr/>
        </p:nvGraphicFramePr>
        <p:xfrm>
          <a:off x="1969294" y="1371601"/>
          <a:ext cx="2514600" cy="2145506"/>
        </p:xfrm>
        <a:graphic>
          <a:graphicData uri="http://schemas.openxmlformats.org/presentationml/2006/ole">
            <mc:AlternateContent xmlns:mc="http://schemas.openxmlformats.org/markup-compatibility/2006">
              <mc:Choice xmlns:v="urn:schemas-microsoft-com:vml" Requires="v">
                <p:oleObj spid="_x0000_s4160" name="Document" r:id="rId4" imgW="6235938" imgH="5298225" progId="Word.Document.8">
                  <p:embed/>
                </p:oleObj>
              </mc:Choice>
              <mc:Fallback>
                <p:oleObj name="Document" r:id="rId4" imgW="6235938" imgH="5298225" progId="Word.Document.8">
                  <p:embed/>
                  <p:pic>
                    <p:nvPicPr>
                      <p:cNvPr id="8194" name="Object 3">
                        <a:extLst>
                          <a:ext uri="{FF2B5EF4-FFF2-40B4-BE49-F238E27FC236}">
                            <a16:creationId xmlns:a16="http://schemas.microsoft.com/office/drawing/2014/main" id="{E7855585-F875-403E-A312-6E367D9964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294" y="1371601"/>
                        <a:ext cx="2514600" cy="2145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Text Box 5">
            <a:extLst>
              <a:ext uri="{FF2B5EF4-FFF2-40B4-BE49-F238E27FC236}">
                <a16:creationId xmlns:a16="http://schemas.microsoft.com/office/drawing/2014/main" id="{F8C176ED-69C9-4161-ABF9-5A5CE3B2E256}"/>
              </a:ext>
            </a:extLst>
          </p:cNvPr>
          <p:cNvSpPr txBox="1">
            <a:spLocks noChangeArrowheads="1"/>
          </p:cNvSpPr>
          <p:nvPr/>
        </p:nvSpPr>
        <p:spPr bwMode="auto">
          <a:xfrm>
            <a:off x="1143000" y="3064669"/>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b="1" kern="1200" dirty="0">
                <a:solidFill>
                  <a:srgbClr val="99CC00"/>
                </a:solidFill>
                <a:latin typeface="Times" panose="02020603050405020304" pitchFamily="18" charset="0"/>
                <a:ea typeface="+mn-ea"/>
                <a:cs typeface="+mn-cs"/>
              </a:rPr>
              <a:t>What is the constant of proportionality of the table above?</a:t>
            </a:r>
          </a:p>
        </p:txBody>
      </p:sp>
      <p:sp>
        <p:nvSpPr>
          <p:cNvPr id="7175" name="Text Box 7">
            <a:extLst>
              <a:ext uri="{FF2B5EF4-FFF2-40B4-BE49-F238E27FC236}">
                <a16:creationId xmlns:a16="http://schemas.microsoft.com/office/drawing/2014/main" id="{6C3CBAB3-D4F2-4FE3-8F15-D803E1FDCECE}"/>
              </a:ext>
            </a:extLst>
          </p:cNvPr>
          <p:cNvSpPr txBox="1">
            <a:spLocks noRot="1" noChangeAspect="1" noMove="1" noResize="1" noEditPoints="1" noAdjustHandles="1" noChangeArrowheads="1" noChangeShapeType="1" noTextEdit="1"/>
          </p:cNvSpPr>
          <p:nvPr/>
        </p:nvSpPr>
        <p:spPr bwMode="auto">
          <a:xfrm>
            <a:off x="1943100" y="3419797"/>
            <a:ext cx="5883361" cy="1521474"/>
          </a:xfrm>
          <a:prstGeom prst="rect">
            <a:avLst/>
          </a:prstGeom>
          <a:blipFill rotWithShape="1">
            <a:blip r:embed="rId6"/>
            <a:stretch>
              <a:fillRect l="-1166" t="-2402" b="-210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7176" name="Text Box 8">
            <a:extLst>
              <a:ext uri="{FF2B5EF4-FFF2-40B4-BE49-F238E27FC236}">
                <a16:creationId xmlns:a16="http://schemas.microsoft.com/office/drawing/2014/main" id="{5908DEFE-6B36-4710-8B20-3D510B0EAE08}"/>
              </a:ext>
            </a:extLst>
          </p:cNvPr>
          <p:cNvSpPr txBox="1">
            <a:spLocks noRot="1" noChangeAspect="1" noMove="1" noResize="1" noEditPoints="1" noAdjustHandles="1" noChangeArrowheads="1" noChangeShapeType="1" noTextEdit="1"/>
          </p:cNvSpPr>
          <p:nvPr/>
        </p:nvSpPr>
        <p:spPr bwMode="auto">
          <a:xfrm>
            <a:off x="5200650" y="1488989"/>
            <a:ext cx="2343150" cy="460415"/>
          </a:xfrm>
          <a:prstGeom prst="rect">
            <a:avLst/>
          </a:prstGeom>
          <a:blipFill rotWithShape="1">
            <a:blip r:embed="rId7"/>
            <a:stretch>
              <a:fillRect l="-2918" b="-8824"/>
            </a:stretch>
          </a:blipFill>
          <a:ln w="12700">
            <a:solidFill>
              <a:schemeClr val="tx2"/>
            </a:solidFill>
            <a:prstDash val="dash"/>
            <a:miter lim="800000"/>
            <a:headEnd/>
            <a:tailEnd/>
          </a:ln>
        </p:spPr>
        <p:txBody>
          <a:bodyPr/>
          <a:lstStyle/>
          <a:p>
            <a:pPr defTabSz="685800" eaLnBrk="0" fontAlgn="base" hangingPunct="0">
              <a:spcBef>
                <a:spcPct val="0"/>
              </a:spcBef>
              <a:spcAft>
                <a:spcPct val="0"/>
              </a:spcAft>
              <a:buClrTx/>
              <a:defRPr/>
            </a:pPr>
            <a:r>
              <a:rPr lang="en-US" sz="1350" kern="1200" dirty="0">
                <a:noFill/>
                <a:latin typeface="Verdana" panose="020B0604030504040204" pitchFamily="34" charset="0"/>
                <a:ea typeface="+mn-ea"/>
                <a:cs typeface="+mn-cs"/>
              </a:rPr>
              <a:t> </a:t>
            </a:r>
          </a:p>
        </p:txBody>
      </p:sp>
      <p:graphicFrame>
        <p:nvGraphicFramePr>
          <p:cNvPr id="7177" name="Object 9">
            <a:extLst>
              <a:ext uri="{FF2B5EF4-FFF2-40B4-BE49-F238E27FC236}">
                <a16:creationId xmlns:a16="http://schemas.microsoft.com/office/drawing/2014/main" id="{69B4217C-82DC-422B-8294-DF133839EF6C}"/>
              </a:ext>
            </a:extLst>
          </p:cNvPr>
          <p:cNvGraphicFramePr>
            <a:graphicFrameLocks noChangeAspect="1"/>
          </p:cNvGraphicFramePr>
          <p:nvPr/>
        </p:nvGraphicFramePr>
        <p:xfrm>
          <a:off x="4343400" y="3314700"/>
          <a:ext cx="591741" cy="591741"/>
        </p:xfrm>
        <a:graphic>
          <a:graphicData uri="http://schemas.openxmlformats.org/presentationml/2006/ole">
            <mc:AlternateContent xmlns:mc="http://schemas.openxmlformats.org/markup-compatibility/2006">
              <mc:Choice xmlns:v="urn:schemas-microsoft-com:vml" Requires="v">
                <p:oleObj spid="_x0000_s4161" name="Equation" r:id="rId8" imgW="393529" imgH="393529" progId="Equation.DSMT4">
                  <p:embed/>
                </p:oleObj>
              </mc:Choice>
              <mc:Fallback>
                <p:oleObj name="Equation" r:id="rId8" imgW="393529" imgH="393529" progId="Equation.DSMT4">
                  <p:embed/>
                  <p:pic>
                    <p:nvPicPr>
                      <p:cNvPr id="7177" name="Object 9">
                        <a:extLst>
                          <a:ext uri="{FF2B5EF4-FFF2-40B4-BE49-F238E27FC236}">
                            <a16:creationId xmlns:a16="http://schemas.microsoft.com/office/drawing/2014/main" id="{69B4217C-82DC-422B-8294-DF133839EF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314700"/>
                        <a:ext cx="591741" cy="5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10">
            <a:extLst>
              <a:ext uri="{FF2B5EF4-FFF2-40B4-BE49-F238E27FC236}">
                <a16:creationId xmlns:a16="http://schemas.microsoft.com/office/drawing/2014/main" id="{BFB68C86-21F1-4A3D-A4A5-978538EB8B89}"/>
              </a:ext>
            </a:extLst>
          </p:cNvPr>
          <p:cNvSpPr txBox="1">
            <a:spLocks noChangeArrowheads="1"/>
          </p:cNvSpPr>
          <p:nvPr/>
        </p:nvSpPr>
        <p:spPr bwMode="auto">
          <a:xfrm>
            <a:off x="1143000" y="514350"/>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2400" b="1" kern="1200">
                <a:solidFill>
                  <a:srgbClr val="99CC00"/>
                </a:solidFill>
                <a:latin typeface="Times" panose="02020603050405020304" pitchFamily="18" charset="0"/>
                <a:ea typeface="+mn-ea"/>
                <a:cs typeface="+mn-cs"/>
              </a:rPr>
              <a:t>Examples of Proportional Relationship:</a:t>
            </a:r>
            <a:endParaRPr lang="en-US" altLang="en-US" sz="2400" kern="1200">
              <a:solidFill>
                <a:srgbClr val="99CC00"/>
              </a:solidFill>
              <a:latin typeface="Times" panose="02020603050405020304" pitchFamily="18" charset="0"/>
              <a:ea typeface="+mn-ea"/>
              <a:cs typeface="+mn-cs"/>
            </a:endParaRPr>
          </a:p>
        </p:txBody>
      </p:sp>
      <p:sp>
        <p:nvSpPr>
          <p:cNvPr id="10" name="Text Box 8">
            <a:extLst>
              <a:ext uri="{FF2B5EF4-FFF2-40B4-BE49-F238E27FC236}">
                <a16:creationId xmlns:a16="http://schemas.microsoft.com/office/drawing/2014/main" id="{F31FB41A-1A89-44BB-88AA-BCC52A463585}"/>
              </a:ext>
            </a:extLst>
          </p:cNvPr>
          <p:cNvSpPr txBox="1">
            <a:spLocks noChangeArrowheads="1"/>
          </p:cNvSpPr>
          <p:nvPr/>
        </p:nvSpPr>
        <p:spPr bwMode="auto">
          <a:xfrm>
            <a:off x="5195888" y="2168128"/>
            <a:ext cx="2630091" cy="784830"/>
          </a:xfrm>
          <a:prstGeom prst="rect">
            <a:avLst/>
          </a:prstGeom>
          <a:noFill/>
          <a:ln w="127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	OR</a:t>
            </a:r>
          </a:p>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y = .25x is the equation!</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1000"/>
                                        <p:tgtEl>
                                          <p:spTgt spid="7175"/>
                                        </p:tgtEl>
                                      </p:cBhvr>
                                    </p:animEffect>
                                    <p:anim calcmode="lin" valueType="num">
                                      <p:cBhvr>
                                        <p:cTn id="8" dur="1000" fill="hold"/>
                                        <p:tgtEl>
                                          <p:spTgt spid="7175"/>
                                        </p:tgtEl>
                                        <p:attrNameLst>
                                          <p:attrName>ppt_x</p:attrName>
                                        </p:attrNameLst>
                                      </p:cBhvr>
                                      <p:tavLst>
                                        <p:tav tm="0">
                                          <p:val>
                                            <p:strVal val="#ppt_x"/>
                                          </p:val>
                                        </p:tav>
                                        <p:tav tm="100000">
                                          <p:val>
                                            <p:strVal val="#ppt_x"/>
                                          </p:val>
                                        </p:tav>
                                      </p:tavLst>
                                    </p:anim>
                                    <p:anim calcmode="lin" valueType="num">
                                      <p:cBhvr>
                                        <p:cTn id="9" dur="1000" fill="hold"/>
                                        <p:tgtEl>
                                          <p:spTgt spid="717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177"/>
                                        </p:tgtEl>
                                        <p:attrNameLst>
                                          <p:attrName>style.visibility</p:attrName>
                                        </p:attrNameLst>
                                      </p:cBhvr>
                                      <p:to>
                                        <p:strVal val="visible"/>
                                      </p:to>
                                    </p:set>
                                    <p:anim calcmode="lin" valueType="num">
                                      <p:cBhvr additive="base">
                                        <p:cTn id="12" dur="500" fill="hold"/>
                                        <p:tgtEl>
                                          <p:spTgt spid="7177"/>
                                        </p:tgtEl>
                                        <p:attrNameLst>
                                          <p:attrName>ppt_x</p:attrName>
                                        </p:attrNameLst>
                                      </p:cBhvr>
                                      <p:tavLst>
                                        <p:tav tm="0">
                                          <p:val>
                                            <p:strVal val="#ppt_x"/>
                                          </p:val>
                                        </p:tav>
                                        <p:tav tm="100000">
                                          <p:val>
                                            <p:strVal val="#ppt_x"/>
                                          </p:val>
                                        </p:tav>
                                      </p:tavLst>
                                    </p:anim>
                                    <p:anim calcmode="lin" valueType="num">
                                      <p:cBhvr additive="base">
                                        <p:cTn id="13"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7176"/>
                                        </p:tgtEl>
                                        <p:attrNameLst>
                                          <p:attrName>style.visibility</p:attrName>
                                        </p:attrNameLst>
                                      </p:cBhvr>
                                      <p:to>
                                        <p:strVal val="visible"/>
                                      </p:to>
                                    </p:set>
                                    <p:animEffect transition="in" filter="blinds(horizontal)">
                                      <p:cBhvr>
                                        <p:cTn id="18" dur="500"/>
                                        <p:tgtEl>
                                          <p:spTgt spid="717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PQuestion">
            <a:extLst>
              <a:ext uri="{FF2B5EF4-FFF2-40B4-BE49-F238E27FC236}">
                <a16:creationId xmlns:a16="http://schemas.microsoft.com/office/drawing/2014/main" id="{7A6A7F0B-D537-44FC-B021-9F01D6E53BF3}"/>
              </a:ext>
            </a:extLst>
          </p:cNvPr>
          <p:cNvSpPr>
            <a:spLocks noGrp="1" noChangeArrowheads="1"/>
          </p:cNvSpPr>
          <p:nvPr>
            <p:ph type="title"/>
          </p:nvPr>
        </p:nvSpPr>
        <p:spPr/>
        <p:txBody>
          <a:bodyPr/>
          <a:lstStyle/>
          <a:p>
            <a:pPr eaLnBrk="1" hangingPunct="1"/>
            <a:r>
              <a:rPr lang="en-US" altLang="en-US" sz="3000"/>
              <a:t>What is the constant of proportionality for the following table? </a:t>
            </a:r>
          </a:p>
        </p:txBody>
      </p:sp>
      <p:graphicFrame>
        <p:nvGraphicFramePr>
          <p:cNvPr id="9219" name="Object 113">
            <a:extLst>
              <a:ext uri="{FF2B5EF4-FFF2-40B4-BE49-F238E27FC236}">
                <a16:creationId xmlns:a16="http://schemas.microsoft.com/office/drawing/2014/main" id="{BCB0CC6B-CF44-47AC-BEFB-1EBF33D71C46}"/>
              </a:ext>
            </a:extLst>
          </p:cNvPr>
          <p:cNvGraphicFramePr>
            <a:graphicFrameLocks noGrp="1" noChangeAspect="1"/>
          </p:cNvGraphicFramePr>
          <p:nvPr>
            <p:ph sz="half" idx="2"/>
          </p:nvPr>
        </p:nvGraphicFramePr>
        <p:xfrm>
          <a:off x="3313510" y="1166812"/>
          <a:ext cx="2005013" cy="1985963"/>
        </p:xfrm>
        <a:graphic>
          <a:graphicData uri="http://schemas.openxmlformats.org/presentationml/2006/ole">
            <mc:AlternateContent xmlns:mc="http://schemas.openxmlformats.org/markup-compatibility/2006">
              <mc:Choice xmlns:v="urn:schemas-microsoft-com:vml" Requires="v">
                <p:oleObj spid="_x0000_s5152" name="Document" r:id="rId6" imgW="6235938" imgH="6176999" progId="Word.Document.8">
                  <p:embed/>
                </p:oleObj>
              </mc:Choice>
              <mc:Fallback>
                <p:oleObj name="Document" r:id="rId6" imgW="6235938" imgH="6176999" progId="Word.Document.8">
                  <p:embed/>
                  <p:pic>
                    <p:nvPicPr>
                      <p:cNvPr id="9219" name="Object 113">
                        <a:extLst>
                          <a:ext uri="{FF2B5EF4-FFF2-40B4-BE49-F238E27FC236}">
                            <a16:creationId xmlns:a16="http://schemas.microsoft.com/office/drawing/2014/main" id="{BCB0CC6B-CF44-47AC-BEFB-1EBF33D71C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3510" y="1166812"/>
                        <a:ext cx="2005013" cy="198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20" name="AnswerNow">
            <a:extLst>
              <a:ext uri="{FF2B5EF4-FFF2-40B4-BE49-F238E27FC236}">
                <a16:creationId xmlns:a16="http://schemas.microsoft.com/office/drawing/2014/main" id="{6C53DF3E-0AA4-4192-A999-1E4E2165B950}"/>
              </a:ext>
            </a:extLst>
          </p:cNvPr>
          <p:cNvGrpSpPr>
            <a:grpSpLocks/>
          </p:cNvGrpSpPr>
          <p:nvPr>
            <p:custDataLst>
              <p:tags r:id="rId3"/>
            </p:custDataLst>
          </p:nvPr>
        </p:nvGrpSpPr>
        <p:grpSpPr bwMode="auto">
          <a:xfrm>
            <a:off x="2343150" y="3486150"/>
            <a:ext cx="1190625" cy="714375"/>
            <a:chOff x="2380" y="3480"/>
            <a:chExt cx="1000" cy="600"/>
          </a:xfrm>
        </p:grpSpPr>
        <p:sp>
          <p:nvSpPr>
            <p:cNvPr id="9223" name="ANShape">
              <a:extLst>
                <a:ext uri="{FF2B5EF4-FFF2-40B4-BE49-F238E27FC236}">
                  <a16:creationId xmlns:a16="http://schemas.microsoft.com/office/drawing/2014/main" id="{96FC1AA1-E8EB-4892-A059-96DBD7A19395}"/>
                </a:ext>
              </a:extLst>
            </p:cNvPr>
            <p:cNvSpPr>
              <a:spLocks noChangeArrowheads="1"/>
            </p:cNvSpPr>
            <p:nvPr/>
          </p:nvSpPr>
          <p:spPr bwMode="auto">
            <a:xfrm>
              <a:off x="2380" y="3480"/>
              <a:ext cx="1000" cy="600"/>
            </a:xfrm>
            <a:prstGeom prst="wedgeEllipseCallout">
              <a:avLst>
                <a:gd name="adj1" fmla="val -43750"/>
                <a:gd name="adj2" fmla="val 70000"/>
              </a:avLst>
            </a:prstGeom>
            <a:solidFill>
              <a:schemeClr val="accent1">
                <a:alpha val="50195"/>
              </a:schemeClr>
            </a:solidFill>
            <a:ln w="254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endParaRPr lang="en-US" altLang="en-US" sz="1350" kern="1200">
                <a:solidFill>
                  <a:srgbClr val="000000"/>
                </a:solidFill>
                <a:ea typeface="+mn-ea"/>
                <a:cs typeface="+mn-cs"/>
              </a:endParaRPr>
            </a:p>
          </p:txBody>
        </p:sp>
        <p:sp>
          <p:nvSpPr>
            <p:cNvPr id="9224" name="ANText">
              <a:extLst>
                <a:ext uri="{FF2B5EF4-FFF2-40B4-BE49-F238E27FC236}">
                  <a16:creationId xmlns:a16="http://schemas.microsoft.com/office/drawing/2014/main" id="{68CBD6BC-72C0-4D6B-98A4-1853F7896CFB}"/>
                </a:ext>
              </a:extLst>
            </p:cNvPr>
            <p:cNvSpPr txBox="1">
              <a:spLocks noChangeArrowheads="1"/>
            </p:cNvSpPr>
            <p:nvPr/>
          </p:nvSpPr>
          <p:spPr bwMode="auto">
            <a:xfrm>
              <a:off x="2400" y="3480"/>
              <a:ext cx="96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0"/>
                </a:spcBef>
                <a:spcAft>
                  <a:spcPct val="0"/>
                </a:spcAft>
                <a:buClrTx/>
                <a:buSzTx/>
                <a:buNone/>
              </a:pPr>
              <a:r>
                <a:rPr lang="en-US" altLang="en-US" sz="1800" kern="1200">
                  <a:solidFill>
                    <a:srgbClr val="000000"/>
                  </a:solidFill>
                  <a:latin typeface="Impact" panose="020B0806030902050204" pitchFamily="34" charset="0"/>
                  <a:ea typeface="+mn-ea"/>
                  <a:cs typeface="+mn-cs"/>
                </a:rPr>
                <a:t>Answer Now</a:t>
              </a:r>
            </a:p>
          </p:txBody>
        </p:sp>
      </p:grpSp>
      <p:sp>
        <p:nvSpPr>
          <p:cNvPr id="9221" name="TPAnswers">
            <a:extLst>
              <a:ext uri="{FF2B5EF4-FFF2-40B4-BE49-F238E27FC236}">
                <a16:creationId xmlns:a16="http://schemas.microsoft.com/office/drawing/2014/main" id="{6173B636-2DDA-483F-A184-4869986EAEF5}"/>
              </a:ext>
            </a:extLst>
          </p:cNvPr>
          <p:cNvSpPr>
            <a:spLocks noGrp="1" noChangeArrowheads="1"/>
          </p:cNvSpPr>
          <p:nvPr>
            <p:ph type="body" sz="half" idx="1"/>
            <p:custDataLst>
              <p:tags r:id="rId4"/>
            </p:custDataLst>
          </p:nvPr>
        </p:nvSpPr>
        <p:spPr/>
        <p:txBody>
          <a:bodyPr/>
          <a:lstStyle/>
          <a:p>
            <a:pPr marL="457200" indent="-457200" eaLnBrk="1" hangingPunct="1">
              <a:buFont typeface="Wingdings" panose="05000000000000000000" pitchFamily="2" charset="2"/>
              <a:buAutoNum type="arabicPeriod"/>
            </a:pPr>
            <a:r>
              <a:rPr lang="en-US" altLang="en-US" sz="2700"/>
              <a:t>2</a:t>
            </a:r>
          </a:p>
          <a:p>
            <a:pPr marL="457200" indent="-457200" eaLnBrk="1" hangingPunct="1">
              <a:buFont typeface="Wingdings" panose="05000000000000000000" pitchFamily="2" charset="2"/>
              <a:buAutoNum type="arabicPeriod"/>
            </a:pPr>
            <a:r>
              <a:rPr lang="en-US" altLang="en-US" sz="2700"/>
              <a:t>-2</a:t>
            </a:r>
          </a:p>
          <a:p>
            <a:pPr marL="457200" indent="-457200" eaLnBrk="1" hangingPunct="1">
              <a:buFont typeface="Wingdings" panose="05000000000000000000" pitchFamily="2" charset="2"/>
              <a:buAutoNum type="arabicPeriod"/>
            </a:pPr>
            <a:r>
              <a:rPr lang="en-US" altLang="en-US" sz="2700"/>
              <a:t>-½</a:t>
            </a:r>
          </a:p>
          <a:p>
            <a:pPr marL="457200" indent="-457200" eaLnBrk="1" hangingPunct="1">
              <a:buFont typeface="Wingdings" panose="05000000000000000000" pitchFamily="2" charset="2"/>
              <a:buAutoNum type="arabicPeriod"/>
            </a:pPr>
            <a:r>
              <a:rPr lang="en-US" altLang="en-US" sz="2700"/>
              <a:t>½</a:t>
            </a: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38DB4E88-3702-46C3-8877-FC6DF6CECBF8}"/>
              </a:ext>
            </a:extLst>
          </p:cNvPr>
          <p:cNvSpPr txBox="1">
            <a:spLocks noChangeArrowheads="1"/>
          </p:cNvSpPr>
          <p:nvPr/>
        </p:nvSpPr>
        <p:spPr bwMode="auto">
          <a:xfrm>
            <a:off x="1485900" y="-57150"/>
            <a:ext cx="6057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2400" kern="1200">
                <a:solidFill>
                  <a:srgbClr val="99CC00"/>
                </a:solidFill>
                <a:latin typeface="Times" panose="02020603050405020304" pitchFamily="18" charset="0"/>
                <a:ea typeface="+mn-ea"/>
                <a:cs typeface="+mn-cs"/>
              </a:rPr>
              <a:t>Is this a proportional relationship of y?  If yes, give the constant proportionality of (k) and the equation.</a:t>
            </a:r>
          </a:p>
        </p:txBody>
      </p:sp>
      <p:graphicFrame>
        <p:nvGraphicFramePr>
          <p:cNvPr id="10243" name="Object 3">
            <a:extLst>
              <a:ext uri="{FF2B5EF4-FFF2-40B4-BE49-F238E27FC236}">
                <a16:creationId xmlns:a16="http://schemas.microsoft.com/office/drawing/2014/main" id="{D393A82D-4009-4902-9F00-CB0A2507A71A}"/>
              </a:ext>
            </a:extLst>
          </p:cNvPr>
          <p:cNvGraphicFramePr>
            <a:graphicFrameLocks noChangeAspect="1"/>
          </p:cNvGraphicFramePr>
          <p:nvPr/>
        </p:nvGraphicFramePr>
        <p:xfrm>
          <a:off x="2014538" y="1584723"/>
          <a:ext cx="2668191" cy="3373040"/>
        </p:xfrm>
        <a:graphic>
          <a:graphicData uri="http://schemas.openxmlformats.org/presentationml/2006/ole">
            <mc:AlternateContent xmlns:mc="http://schemas.openxmlformats.org/markup-compatibility/2006">
              <mc:Choice xmlns:v="urn:schemas-microsoft-com:vml" Requires="v">
                <p:oleObj spid="_x0000_s6176" name="Document" r:id="rId4" imgW="6407827" imgH="8085083" progId="Word.Document.8">
                  <p:embed/>
                </p:oleObj>
              </mc:Choice>
              <mc:Fallback>
                <p:oleObj name="Document" r:id="rId4" imgW="6407827" imgH="8085083" progId="Word.Document.8">
                  <p:embed/>
                  <p:pic>
                    <p:nvPicPr>
                      <p:cNvPr id="10243" name="Object 3">
                        <a:extLst>
                          <a:ext uri="{FF2B5EF4-FFF2-40B4-BE49-F238E27FC236}">
                            <a16:creationId xmlns:a16="http://schemas.microsoft.com/office/drawing/2014/main" id="{D393A82D-4009-4902-9F00-CB0A2507A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538" y="1584723"/>
                        <a:ext cx="2668191" cy="337304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0" name="Text Box 8">
            <a:extLst>
              <a:ext uri="{FF2B5EF4-FFF2-40B4-BE49-F238E27FC236}">
                <a16:creationId xmlns:a16="http://schemas.microsoft.com/office/drawing/2014/main" id="{DCE497C0-568E-45FE-9A4A-30C9BF7FD3DD}"/>
              </a:ext>
            </a:extLst>
          </p:cNvPr>
          <p:cNvSpPr txBox="1">
            <a:spLocks noRot="1" noChangeAspect="1" noMove="1" noResize="1" noEditPoints="1" noAdjustHandles="1" noChangeArrowheads="1" noChangeShapeType="1" noTextEdit="1"/>
          </p:cNvSpPr>
          <p:nvPr/>
        </p:nvSpPr>
        <p:spPr bwMode="auto">
          <a:xfrm>
            <a:off x="5429250" y="1471536"/>
            <a:ext cx="2343150" cy="933862"/>
          </a:xfrm>
          <a:prstGeom prst="rect">
            <a:avLst/>
          </a:prstGeom>
          <a:blipFill rotWithShape="1">
            <a:blip r:embed="rId6"/>
            <a:stretch>
              <a:fillRect t="-3922" b="-392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2" name="TextBox 1">
            <a:extLst>
              <a:ext uri="{FF2B5EF4-FFF2-40B4-BE49-F238E27FC236}">
                <a16:creationId xmlns:a16="http://schemas.microsoft.com/office/drawing/2014/main" id="{DBA1880A-530C-4409-B3E8-53B048C6B9FA}"/>
              </a:ext>
            </a:extLst>
          </p:cNvPr>
          <p:cNvSpPr txBox="1">
            <a:spLocks noRot="1" noChangeAspect="1" noMove="1" noResize="1" noEditPoints="1" noAdjustHandles="1" noChangeArrowheads="1" noChangeShapeType="1" noTextEdit="1"/>
          </p:cNvSpPr>
          <p:nvPr/>
        </p:nvSpPr>
        <p:spPr>
          <a:xfrm>
            <a:off x="5657850" y="2686050"/>
            <a:ext cx="1885950" cy="1764859"/>
          </a:xfrm>
          <a:prstGeom prst="rect">
            <a:avLst/>
          </a:prstGeom>
          <a:blipFill rotWithShape="1">
            <a:blip r:embed="rId7"/>
            <a:stretch>
              <a:fillRect t="-2073" b="-4922"/>
            </a:stretch>
          </a:blipFill>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2000"/>
                                        <p:tgtEl>
                                          <p:spTgt spid="8200"/>
                                        </p:tgtEl>
                                      </p:cBhvr>
                                    </p:animEffect>
                                    <p:anim calcmode="lin" valueType="num">
                                      <p:cBhvr>
                                        <p:cTn id="8" dur="2000" fill="hold"/>
                                        <p:tgtEl>
                                          <p:spTgt spid="8200"/>
                                        </p:tgtEl>
                                        <p:attrNameLst>
                                          <p:attrName>ppt_w</p:attrName>
                                        </p:attrNameLst>
                                      </p:cBhvr>
                                      <p:tavLst>
                                        <p:tav tm="0" fmla="#ppt_w*sin(2.5*pi*$)">
                                          <p:val>
                                            <p:fltVal val="0"/>
                                          </p:val>
                                        </p:tav>
                                        <p:tav tm="100000">
                                          <p:val>
                                            <p:fltVal val="1"/>
                                          </p:val>
                                        </p:tav>
                                      </p:tavLst>
                                    </p:anim>
                                    <p:anim calcmode="lin" valueType="num">
                                      <p:cBhvr>
                                        <p:cTn id="9" dur="2000" fill="hold"/>
                                        <p:tgtEl>
                                          <p:spTgt spid="8200"/>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
            <a:extLst>
              <a:ext uri="{FF2B5EF4-FFF2-40B4-BE49-F238E27FC236}">
                <a16:creationId xmlns:a16="http://schemas.microsoft.com/office/drawing/2014/main" id="{34F697F5-ED8A-4EBC-8A1A-37D06BDC16DC}"/>
              </a:ext>
            </a:extLst>
          </p:cNvPr>
          <p:cNvGraphicFramePr>
            <a:graphicFrameLocks noChangeAspect="1"/>
          </p:cNvGraphicFramePr>
          <p:nvPr/>
        </p:nvGraphicFramePr>
        <p:xfrm>
          <a:off x="2053828" y="1770460"/>
          <a:ext cx="2538413" cy="2518172"/>
        </p:xfrm>
        <a:graphic>
          <a:graphicData uri="http://schemas.openxmlformats.org/presentationml/2006/ole">
            <mc:AlternateContent xmlns:mc="http://schemas.openxmlformats.org/markup-compatibility/2006">
              <mc:Choice xmlns:v="urn:schemas-microsoft-com:vml" Requires="v">
                <p:oleObj spid="_x0000_s7200" name="Document" r:id="rId4" imgW="6236298" imgH="6191436" progId="Word.Document.8">
                  <p:embed/>
                </p:oleObj>
              </mc:Choice>
              <mc:Fallback>
                <p:oleObj name="Document" r:id="rId4" imgW="6236298" imgH="6191436" progId="Word.Document.8">
                  <p:embed/>
                  <p:pic>
                    <p:nvPicPr>
                      <p:cNvPr id="11266" name="Object 3">
                        <a:extLst>
                          <a:ext uri="{FF2B5EF4-FFF2-40B4-BE49-F238E27FC236}">
                            <a16:creationId xmlns:a16="http://schemas.microsoft.com/office/drawing/2014/main" id="{34F697F5-ED8A-4EBC-8A1A-37D06BDC16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828" y="1770460"/>
                        <a:ext cx="2538413" cy="251817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6" name="Text Box 4">
            <a:extLst>
              <a:ext uri="{FF2B5EF4-FFF2-40B4-BE49-F238E27FC236}">
                <a16:creationId xmlns:a16="http://schemas.microsoft.com/office/drawing/2014/main" id="{528E6561-5C1E-44B2-A44B-D8D4892D2DAE}"/>
              </a:ext>
            </a:extLst>
          </p:cNvPr>
          <p:cNvSpPr txBox="1">
            <a:spLocks noChangeArrowheads="1"/>
          </p:cNvSpPr>
          <p:nvPr/>
        </p:nvSpPr>
        <p:spPr bwMode="auto">
          <a:xfrm>
            <a:off x="5486400" y="1943100"/>
            <a:ext cx="22288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No!</a:t>
            </a:r>
          </a:p>
          <a:p>
            <a:pPr algn="ct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The k values are different!</a:t>
            </a:r>
          </a:p>
        </p:txBody>
      </p:sp>
      <p:sp>
        <p:nvSpPr>
          <p:cNvPr id="11268" name="Text Box 6">
            <a:extLst>
              <a:ext uri="{FF2B5EF4-FFF2-40B4-BE49-F238E27FC236}">
                <a16:creationId xmlns:a16="http://schemas.microsoft.com/office/drawing/2014/main" id="{0C70E937-458E-47A9-977D-CAB9E50503EE}"/>
              </a:ext>
            </a:extLst>
          </p:cNvPr>
          <p:cNvSpPr txBox="1">
            <a:spLocks noChangeArrowheads="1"/>
          </p:cNvSpPr>
          <p:nvPr/>
        </p:nvSpPr>
        <p:spPr bwMode="auto">
          <a:xfrm>
            <a:off x="1494235" y="0"/>
            <a:ext cx="6057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2400" kern="1200">
                <a:solidFill>
                  <a:srgbClr val="99CC00"/>
                </a:solidFill>
                <a:latin typeface="Times" panose="02020603050405020304" pitchFamily="18" charset="0"/>
                <a:ea typeface="+mn-ea"/>
                <a:cs typeface="+mn-cs"/>
              </a:rPr>
              <a:t>Is this a proportional relationship of y?  If yes, give the constant proportionality of (k) and the equation.</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checkerboard(across)">
                                      <p:cBhvr>
                                        <p:cTn id="7" dur="500"/>
                                        <p:tgtEl>
                                          <p:spTgt spid="69636">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96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11">
            <a:extLst>
              <a:ext uri="{FF2B5EF4-FFF2-40B4-BE49-F238E27FC236}">
                <a16:creationId xmlns:a16="http://schemas.microsoft.com/office/drawing/2014/main" id="{59BF4C69-7F47-4E90-9472-217AC89111B6}"/>
              </a:ext>
            </a:extLst>
          </p:cNvPr>
          <p:cNvGraphicFramePr>
            <a:graphicFrameLocks noChangeAspect="1"/>
          </p:cNvGraphicFramePr>
          <p:nvPr/>
        </p:nvGraphicFramePr>
        <p:xfrm>
          <a:off x="2051447" y="1770460"/>
          <a:ext cx="2603897" cy="2937272"/>
        </p:xfrm>
        <a:graphic>
          <a:graphicData uri="http://schemas.openxmlformats.org/presentationml/2006/ole">
            <mc:AlternateContent xmlns:mc="http://schemas.openxmlformats.org/markup-compatibility/2006">
              <mc:Choice xmlns:v="urn:schemas-microsoft-com:vml" Requires="v">
                <p:oleObj spid="_x0000_s8225" name="Document" r:id="rId4" imgW="6236298" imgH="7042497" progId="Word.Document.8">
                  <p:embed/>
                </p:oleObj>
              </mc:Choice>
              <mc:Fallback>
                <p:oleObj name="Document" r:id="rId4" imgW="6236298" imgH="7042497" progId="Word.Document.8">
                  <p:embed/>
                  <p:pic>
                    <p:nvPicPr>
                      <p:cNvPr id="12290" name="Object 11">
                        <a:extLst>
                          <a:ext uri="{FF2B5EF4-FFF2-40B4-BE49-F238E27FC236}">
                            <a16:creationId xmlns:a16="http://schemas.microsoft.com/office/drawing/2014/main" id="{59BF4C69-7F47-4E90-9472-217AC8911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447" y="1770460"/>
                        <a:ext cx="2603897" cy="293727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2" name="Text Box 14">
            <a:extLst>
              <a:ext uri="{FF2B5EF4-FFF2-40B4-BE49-F238E27FC236}">
                <a16:creationId xmlns:a16="http://schemas.microsoft.com/office/drawing/2014/main" id="{FF7A45F3-2386-4B33-9B99-D84BCD9043DA}"/>
              </a:ext>
            </a:extLst>
          </p:cNvPr>
          <p:cNvSpPr txBox="1">
            <a:spLocks noChangeArrowheads="1"/>
          </p:cNvSpPr>
          <p:nvPr/>
        </p:nvSpPr>
        <p:spPr bwMode="auto">
          <a:xfrm>
            <a:off x="1485900" y="0"/>
            <a:ext cx="6057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2400" kern="1200" dirty="0">
                <a:solidFill>
                  <a:srgbClr val="99CC00"/>
                </a:solidFill>
                <a:latin typeface="Times" panose="02020603050405020304" pitchFamily="18" charset="0"/>
                <a:ea typeface="+mn-ea"/>
                <a:cs typeface="+mn-cs"/>
              </a:rPr>
              <a:t>What is the difference between the rate of change of these two functions?</a:t>
            </a:r>
          </a:p>
        </p:txBody>
      </p:sp>
      <p:sp>
        <p:nvSpPr>
          <p:cNvPr id="6" name="Star: 5 Points 5">
            <a:extLst>
              <a:ext uri="{FF2B5EF4-FFF2-40B4-BE49-F238E27FC236}">
                <a16:creationId xmlns:a16="http://schemas.microsoft.com/office/drawing/2014/main" id="{D8F7B1C5-1DA4-4286-8C79-D41122AD9BB1}"/>
              </a:ext>
            </a:extLst>
          </p:cNvPr>
          <p:cNvSpPr/>
          <p:nvPr/>
        </p:nvSpPr>
        <p:spPr>
          <a:xfrm flipV="1">
            <a:off x="669754" y="2112373"/>
            <a:ext cx="1060026" cy="10330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0">
            <a:extLst>
              <a:ext uri="{FF2B5EF4-FFF2-40B4-BE49-F238E27FC236}">
                <a16:creationId xmlns:a16="http://schemas.microsoft.com/office/drawing/2014/main" id="{A132D456-0318-4F99-B84B-CB24656C63A3}"/>
              </a:ext>
            </a:extLst>
          </p:cNvPr>
          <p:cNvSpPr txBox="1">
            <a:spLocks noChangeArrowheads="1"/>
          </p:cNvSpPr>
          <p:nvPr/>
        </p:nvSpPr>
        <p:spPr bwMode="auto">
          <a:xfrm>
            <a:off x="5200650" y="2138053"/>
            <a:ext cx="2352275" cy="369332"/>
          </a:xfrm>
          <a:prstGeom prst="rect">
            <a:avLst/>
          </a:prstGeom>
          <a:noFill/>
          <a:ln w="127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y = 6x + 1</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11">
            <a:extLst>
              <a:ext uri="{FF2B5EF4-FFF2-40B4-BE49-F238E27FC236}">
                <a16:creationId xmlns:a16="http://schemas.microsoft.com/office/drawing/2014/main" id="{9800DA86-27D5-4F66-9B43-BF0615067D8E}"/>
              </a:ext>
            </a:extLst>
          </p:cNvPr>
          <p:cNvGraphicFramePr>
            <a:graphicFrameLocks noChangeAspect="1"/>
          </p:cNvGraphicFramePr>
          <p:nvPr/>
        </p:nvGraphicFramePr>
        <p:xfrm>
          <a:off x="2051447" y="1770460"/>
          <a:ext cx="2603897" cy="2937272"/>
        </p:xfrm>
        <a:graphic>
          <a:graphicData uri="http://schemas.openxmlformats.org/presentationml/2006/ole">
            <mc:AlternateContent xmlns:mc="http://schemas.openxmlformats.org/markup-compatibility/2006">
              <mc:Choice xmlns:v="urn:schemas-microsoft-com:vml" Requires="v">
                <p:oleObj spid="_x0000_s9248" name="Document" r:id="rId4" imgW="6236298" imgH="7042497" progId="Word.Document.8">
                  <p:embed/>
                </p:oleObj>
              </mc:Choice>
              <mc:Fallback>
                <p:oleObj name="Document" r:id="rId4" imgW="6236298" imgH="7042497" progId="Word.Document.8">
                  <p:embed/>
                  <p:pic>
                    <p:nvPicPr>
                      <p:cNvPr id="13314" name="Object 11">
                        <a:extLst>
                          <a:ext uri="{FF2B5EF4-FFF2-40B4-BE49-F238E27FC236}">
                            <a16:creationId xmlns:a16="http://schemas.microsoft.com/office/drawing/2014/main" id="{9800DA86-27D5-4F66-9B43-BF0615067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447" y="1770460"/>
                        <a:ext cx="2603897" cy="293727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2" name="Text Box 12">
            <a:extLst>
              <a:ext uri="{FF2B5EF4-FFF2-40B4-BE49-F238E27FC236}">
                <a16:creationId xmlns:a16="http://schemas.microsoft.com/office/drawing/2014/main" id="{749B8CD8-E7DE-4110-BF3D-557940BD6725}"/>
              </a:ext>
            </a:extLst>
          </p:cNvPr>
          <p:cNvSpPr txBox="1">
            <a:spLocks noChangeArrowheads="1"/>
          </p:cNvSpPr>
          <p:nvPr/>
        </p:nvSpPr>
        <p:spPr bwMode="auto">
          <a:xfrm>
            <a:off x="5464969" y="1428750"/>
            <a:ext cx="22288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Yes!</a:t>
            </a:r>
          </a:p>
          <a:p>
            <a:pPr algn="ct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k = 475 cents</a:t>
            </a:r>
          </a:p>
        </p:txBody>
      </p:sp>
      <p:sp>
        <p:nvSpPr>
          <p:cNvPr id="13316" name="Text Box 14">
            <a:extLst>
              <a:ext uri="{FF2B5EF4-FFF2-40B4-BE49-F238E27FC236}">
                <a16:creationId xmlns:a16="http://schemas.microsoft.com/office/drawing/2014/main" id="{FE744621-5AE7-4D3E-A00D-CC885029BB1A}"/>
              </a:ext>
            </a:extLst>
          </p:cNvPr>
          <p:cNvSpPr txBox="1">
            <a:spLocks noChangeArrowheads="1"/>
          </p:cNvSpPr>
          <p:nvPr/>
        </p:nvSpPr>
        <p:spPr bwMode="auto">
          <a:xfrm>
            <a:off x="1506141" y="27385"/>
            <a:ext cx="6057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2400" kern="1200">
                <a:solidFill>
                  <a:srgbClr val="99CC00"/>
                </a:solidFill>
                <a:latin typeface="Times" panose="02020603050405020304" pitchFamily="18" charset="0"/>
                <a:ea typeface="+mn-ea"/>
                <a:cs typeface="+mn-cs"/>
              </a:rPr>
              <a:t>Is this a proportional relationship of y?  If yes, give the constant proportionality of (k) and the equation.</a:t>
            </a:r>
          </a:p>
        </p:txBody>
      </p:sp>
      <p:sp>
        <p:nvSpPr>
          <p:cNvPr id="2" name="TextBox 1">
            <a:extLst>
              <a:ext uri="{FF2B5EF4-FFF2-40B4-BE49-F238E27FC236}">
                <a16:creationId xmlns:a16="http://schemas.microsoft.com/office/drawing/2014/main" id="{FAB1400B-7ED4-43A2-9364-0DE2BE6E4B98}"/>
              </a:ext>
            </a:extLst>
          </p:cNvPr>
          <p:cNvSpPr txBox="1">
            <a:spLocks noChangeArrowheads="1"/>
          </p:cNvSpPr>
          <p:nvPr/>
        </p:nvSpPr>
        <p:spPr bwMode="auto">
          <a:xfrm>
            <a:off x="5464969" y="2971800"/>
            <a:ext cx="243125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kern="1200">
                <a:solidFill>
                  <a:srgbClr val="000000"/>
                </a:solidFill>
                <a:latin typeface="Cambria Math" panose="02040503050406030204" pitchFamily="18" charset="0"/>
                <a:ea typeface="Cambria Math" panose="02040503050406030204" pitchFamily="18" charset="0"/>
                <a:cs typeface="Cambria Math" panose="02040503050406030204" pitchFamily="18" charset="0"/>
              </a:rPr>
              <a:t>Equation</a:t>
            </a:r>
          </a:p>
          <a:p>
            <a:pPr algn="ctr" defTabSz="685800" eaLnBrk="0" fontAlgn="base" hangingPunct="0">
              <a:spcBef>
                <a:spcPct val="50000"/>
              </a:spcBef>
              <a:spcAft>
                <a:spcPct val="0"/>
              </a:spcAft>
              <a:buClrTx/>
              <a:buSzTx/>
              <a:buNone/>
            </a:pPr>
            <a:r>
              <a:rPr lang="en-US" altLang="en-US" sz="1800" kern="1200">
                <a:solidFill>
                  <a:srgbClr val="000000"/>
                </a:solidFill>
                <a:latin typeface="Cambria Math" panose="02040503050406030204" pitchFamily="18" charset="0"/>
                <a:ea typeface="Cambria Math" panose="02040503050406030204" pitchFamily="18" charset="0"/>
                <a:cs typeface="Cambria Math" panose="02040503050406030204" pitchFamily="18" charset="0"/>
              </a:rPr>
              <a:t>p = 4.75c</a:t>
            </a:r>
          </a:p>
        </p:txBody>
      </p:sp>
      <p:sp>
        <p:nvSpPr>
          <p:cNvPr id="13318" name="TextBox 2">
            <a:extLst>
              <a:ext uri="{FF2B5EF4-FFF2-40B4-BE49-F238E27FC236}">
                <a16:creationId xmlns:a16="http://schemas.microsoft.com/office/drawing/2014/main" id="{E9D31144-B555-4C09-9D1F-AF6326E4A367}"/>
              </a:ext>
            </a:extLst>
          </p:cNvPr>
          <p:cNvSpPr txBox="1">
            <a:spLocks noChangeArrowheads="1"/>
          </p:cNvSpPr>
          <p:nvPr/>
        </p:nvSpPr>
        <p:spPr bwMode="auto">
          <a:xfrm>
            <a:off x="2571750" y="1204912"/>
            <a:ext cx="15430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0"/>
              </a:spcBef>
              <a:spcAft>
                <a:spcPct val="0"/>
              </a:spcAft>
              <a:buClrTx/>
              <a:buSzTx/>
              <a:buNone/>
            </a:pPr>
            <a:r>
              <a:rPr lang="en-US" altLang="en-US" sz="1350" kern="1200">
                <a:solidFill>
                  <a:srgbClr val="002060"/>
                </a:solidFill>
                <a:ea typeface="+mn-ea"/>
                <a:cs typeface="+mn-cs"/>
              </a:rPr>
              <a:t>Cost of Iced-Tea Mix</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52">
                                            <p:txEl>
                                              <p:pRg st="0" end="0"/>
                                            </p:txEl>
                                          </p:spTgt>
                                        </p:tgtEl>
                                        <p:attrNameLst>
                                          <p:attrName>style.visibility</p:attrName>
                                        </p:attrNameLst>
                                      </p:cBhvr>
                                      <p:to>
                                        <p:strVal val="visible"/>
                                      </p:to>
                                    </p:set>
                                    <p:animEffect transition="in" filter="checkerboard(across)">
                                      <p:cBhvr>
                                        <p:cTn id="7" dur="500"/>
                                        <p:tgtEl>
                                          <p:spTgt spid="1025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252">
                                            <p:txEl>
                                              <p:pRg st="1" end="1"/>
                                            </p:txEl>
                                          </p:spTgt>
                                        </p:tgtEl>
                                        <p:attrNameLst>
                                          <p:attrName>style.visibility</p:attrName>
                                        </p:attrNameLst>
                                      </p:cBhvr>
                                      <p:to>
                                        <p:strVal val="visible"/>
                                      </p:to>
                                    </p:set>
                                    <p:animEffect transition="in" filter="checkerboard(across)">
                                      <p:cBhvr>
                                        <p:cTn id="10" dur="500"/>
                                        <p:tgtEl>
                                          <p:spTgt spid="1025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build="allAtOnce"/>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PQuestion">
            <a:extLst>
              <a:ext uri="{FF2B5EF4-FFF2-40B4-BE49-F238E27FC236}">
                <a16:creationId xmlns:a16="http://schemas.microsoft.com/office/drawing/2014/main" id="{6A0A0B49-40F1-495D-87F0-CC12304DFC0C}"/>
              </a:ext>
            </a:extLst>
          </p:cNvPr>
          <p:cNvSpPr>
            <a:spLocks noGrp="1" noChangeArrowheads="1"/>
          </p:cNvSpPr>
          <p:nvPr>
            <p:ph type="title"/>
          </p:nvPr>
        </p:nvSpPr>
        <p:spPr>
          <a:xfrm>
            <a:off x="1485900" y="205979"/>
            <a:ext cx="6172200" cy="857250"/>
          </a:xfrm>
        </p:spPr>
        <p:txBody>
          <a:bodyPr/>
          <a:lstStyle/>
          <a:p>
            <a:pPr eaLnBrk="1" hangingPunct="1"/>
            <a:r>
              <a:rPr lang="en-US" altLang="en-US" sz="2700"/>
              <a:t>Which of the following represent a proportional relationship?</a:t>
            </a:r>
          </a:p>
        </p:txBody>
      </p:sp>
      <p:pic>
        <p:nvPicPr>
          <p:cNvPr id="14339" name="Picture 111">
            <a:extLst>
              <a:ext uri="{FF2B5EF4-FFF2-40B4-BE49-F238E27FC236}">
                <a16:creationId xmlns:a16="http://schemas.microsoft.com/office/drawing/2014/main" id="{D3961018-F242-4015-84F2-CC77423C14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1700" y="1104900"/>
            <a:ext cx="45529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PAnswers">
            <a:extLst>
              <a:ext uri="{FF2B5EF4-FFF2-40B4-BE49-F238E27FC236}">
                <a16:creationId xmlns:a16="http://schemas.microsoft.com/office/drawing/2014/main" id="{D8CB0C17-325B-403A-A2A8-30FE6728C5B1}"/>
              </a:ext>
            </a:extLst>
          </p:cNvPr>
          <p:cNvSpPr>
            <a:spLocks noGrp="1" noChangeArrowheads="1"/>
          </p:cNvSpPr>
          <p:nvPr>
            <p:ph type="body" idx="1"/>
            <p:custDataLst>
              <p:tags r:id="rId2"/>
            </p:custDataLst>
          </p:nvPr>
        </p:nvSpPr>
        <p:spPr>
          <a:xfrm>
            <a:off x="1485900" y="2401492"/>
            <a:ext cx="3087291" cy="1831181"/>
          </a:xfrm>
        </p:spPr>
        <p:txBody>
          <a:bodyPr/>
          <a:lstStyle/>
          <a:p>
            <a:pPr marL="457200" indent="-457200" eaLnBrk="1" hangingPunct="1">
              <a:buFont typeface="Wingdings" panose="05000000000000000000" pitchFamily="2" charset="2"/>
              <a:buAutoNum type="arabicPeriod"/>
            </a:pPr>
            <a:r>
              <a:rPr lang="en-US" altLang="en-US"/>
              <a:t>A</a:t>
            </a:r>
          </a:p>
          <a:p>
            <a:pPr marL="457200" indent="-457200" eaLnBrk="1" hangingPunct="1">
              <a:buFont typeface="Wingdings" panose="05000000000000000000" pitchFamily="2" charset="2"/>
              <a:buAutoNum type="arabicPeriod"/>
            </a:pPr>
            <a:r>
              <a:rPr lang="en-US" altLang="en-US"/>
              <a:t>B</a:t>
            </a:r>
          </a:p>
          <a:p>
            <a:pPr marL="457200" indent="-457200" eaLnBrk="1" hangingPunct="1">
              <a:buFont typeface="Wingdings" panose="05000000000000000000" pitchFamily="2" charset="2"/>
              <a:buAutoNum type="arabicPeriod"/>
            </a:pPr>
            <a:r>
              <a:rPr lang="en-US" altLang="en-US"/>
              <a:t>C</a:t>
            </a:r>
          </a:p>
          <a:p>
            <a:pPr marL="457200" indent="-457200" eaLnBrk="1" hangingPunct="1">
              <a:buFont typeface="Wingdings" panose="05000000000000000000" pitchFamily="2" charset="2"/>
              <a:buAutoNum type="arabicPeriod"/>
            </a:pPr>
            <a:r>
              <a:rPr lang="en-US" altLang="en-US"/>
              <a:t>D</a:t>
            </a:r>
          </a:p>
        </p:txBody>
      </p:sp>
      <p:grpSp>
        <p:nvGrpSpPr>
          <p:cNvPr id="14341" name="AnswerNow">
            <a:extLst>
              <a:ext uri="{FF2B5EF4-FFF2-40B4-BE49-F238E27FC236}">
                <a16:creationId xmlns:a16="http://schemas.microsoft.com/office/drawing/2014/main" id="{6498A682-750D-4897-A715-3D6B11BD9B3E}"/>
              </a:ext>
            </a:extLst>
          </p:cNvPr>
          <p:cNvGrpSpPr>
            <a:grpSpLocks/>
          </p:cNvGrpSpPr>
          <p:nvPr>
            <p:custDataLst>
              <p:tags r:id="rId3"/>
            </p:custDataLst>
          </p:nvPr>
        </p:nvGrpSpPr>
        <p:grpSpPr bwMode="auto">
          <a:xfrm>
            <a:off x="3095625" y="3257550"/>
            <a:ext cx="1190625" cy="714375"/>
            <a:chOff x="2380" y="3480"/>
            <a:chExt cx="1000" cy="600"/>
          </a:xfrm>
        </p:grpSpPr>
        <p:sp>
          <p:nvSpPr>
            <p:cNvPr id="14343" name="ANShape">
              <a:extLst>
                <a:ext uri="{FF2B5EF4-FFF2-40B4-BE49-F238E27FC236}">
                  <a16:creationId xmlns:a16="http://schemas.microsoft.com/office/drawing/2014/main" id="{01EA8D91-6006-41C5-BD51-59949B4979D9}"/>
                </a:ext>
              </a:extLst>
            </p:cNvPr>
            <p:cNvSpPr>
              <a:spLocks noChangeArrowheads="1"/>
            </p:cNvSpPr>
            <p:nvPr/>
          </p:nvSpPr>
          <p:spPr bwMode="auto">
            <a:xfrm>
              <a:off x="2380" y="3480"/>
              <a:ext cx="1000" cy="600"/>
            </a:xfrm>
            <a:prstGeom prst="wedgeEllipseCallout">
              <a:avLst>
                <a:gd name="adj1" fmla="val -43750"/>
                <a:gd name="adj2" fmla="val 70000"/>
              </a:avLst>
            </a:prstGeom>
            <a:solidFill>
              <a:schemeClr val="accent1">
                <a:alpha val="50195"/>
              </a:schemeClr>
            </a:solidFill>
            <a:ln w="254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endParaRPr lang="en-US" altLang="en-US" sz="1350" kern="1200">
                <a:solidFill>
                  <a:srgbClr val="000000"/>
                </a:solidFill>
                <a:ea typeface="+mn-ea"/>
                <a:cs typeface="+mn-cs"/>
              </a:endParaRPr>
            </a:p>
          </p:txBody>
        </p:sp>
        <p:sp>
          <p:nvSpPr>
            <p:cNvPr id="14344" name="ANText">
              <a:extLst>
                <a:ext uri="{FF2B5EF4-FFF2-40B4-BE49-F238E27FC236}">
                  <a16:creationId xmlns:a16="http://schemas.microsoft.com/office/drawing/2014/main" id="{451DA457-02F7-41A8-A0B2-200E8F97F6C1}"/>
                </a:ext>
              </a:extLst>
            </p:cNvPr>
            <p:cNvSpPr txBox="1">
              <a:spLocks noChangeArrowheads="1"/>
            </p:cNvSpPr>
            <p:nvPr/>
          </p:nvSpPr>
          <p:spPr bwMode="auto">
            <a:xfrm>
              <a:off x="2400" y="3480"/>
              <a:ext cx="96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0"/>
                </a:spcBef>
                <a:spcAft>
                  <a:spcPct val="0"/>
                </a:spcAft>
                <a:buClrTx/>
                <a:buSzTx/>
                <a:buNone/>
              </a:pPr>
              <a:r>
                <a:rPr lang="en-US" altLang="en-US" sz="1800" kern="1200">
                  <a:solidFill>
                    <a:srgbClr val="000000"/>
                  </a:solidFill>
                  <a:latin typeface="Impact" panose="020B0806030902050204" pitchFamily="34" charset="0"/>
                  <a:ea typeface="+mn-ea"/>
                  <a:cs typeface="+mn-cs"/>
                </a:rPr>
                <a:t>Answer Now</a:t>
              </a:r>
            </a:p>
          </p:txBody>
        </p:sp>
      </p:grpSp>
      <p:sp>
        <p:nvSpPr>
          <p:cNvPr id="70773" name="CorShape1">
            <a:extLst>
              <a:ext uri="{FF2B5EF4-FFF2-40B4-BE49-F238E27FC236}">
                <a16:creationId xmlns:a16="http://schemas.microsoft.com/office/drawing/2014/main" id="{B406552D-1ABC-49DB-AF1F-856C5C4A30DC}"/>
              </a:ext>
            </a:extLst>
          </p:cNvPr>
          <p:cNvSpPr>
            <a:spLocks/>
          </p:cNvSpPr>
          <p:nvPr>
            <p:custDataLst>
              <p:tags r:id="rId4"/>
            </p:custDataLst>
          </p:nvPr>
        </p:nvSpPr>
        <p:spPr bwMode="auto">
          <a:xfrm rot="10800000">
            <a:off x="1310879" y="2507456"/>
            <a:ext cx="219075" cy="219075"/>
          </a:xfrm>
          <a:custGeom>
            <a:avLst/>
            <a:gdLst>
              <a:gd name="T0" fmla="*/ 2147483646 w 960"/>
              <a:gd name="T1" fmla="*/ 2147483646 h 1104"/>
              <a:gd name="T2" fmla="*/ 2147483646 w 960"/>
              <a:gd name="T3" fmla="*/ 2147483646 h 1104"/>
              <a:gd name="T4" fmla="*/ 2147483646 w 960"/>
              <a:gd name="T5" fmla="*/ 0 h 1104"/>
              <a:gd name="T6" fmla="*/ 0 w 960"/>
              <a:gd name="T7" fmla="*/ 2147483646 h 1104"/>
              <a:gd name="T8" fmla="*/ 0 w 960"/>
              <a:gd name="T9" fmla="*/ 2147483646 h 1104"/>
              <a:gd name="T10" fmla="*/ 2147483646 w 960"/>
              <a:gd name="T11" fmla="*/ 2147483646 h 1104"/>
              <a:gd name="T12" fmla="*/ 2147483646 w 960"/>
              <a:gd name="T13" fmla="*/ 2147483646 h 1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0" h="1104">
                <a:moveTo>
                  <a:pt x="816" y="672"/>
                </a:moveTo>
                <a:lnTo>
                  <a:pt x="960" y="336"/>
                </a:lnTo>
                <a:lnTo>
                  <a:pt x="576" y="0"/>
                </a:lnTo>
                <a:lnTo>
                  <a:pt x="0" y="912"/>
                </a:lnTo>
                <a:lnTo>
                  <a:pt x="0" y="1104"/>
                </a:lnTo>
                <a:lnTo>
                  <a:pt x="624" y="336"/>
                </a:lnTo>
                <a:lnTo>
                  <a:pt x="816" y="672"/>
                </a:lnTo>
                <a:close/>
              </a:path>
            </a:pathLst>
          </a:custGeom>
          <a:solidFill>
            <a:srgbClr val="00C8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773"/>
                                        </p:tgtEl>
                                        <p:attrNameLst>
                                          <p:attrName>style.visibility</p:attrName>
                                        </p:attrNameLst>
                                      </p:cBhvr>
                                      <p:to>
                                        <p:strVal val="visible"/>
                                      </p:to>
                                    </p:set>
                                    <p:anim calcmode="lin" valueType="num">
                                      <p:cBhvr additive="base">
                                        <p:cTn id="7" dur="500" fill="hold"/>
                                        <p:tgtEl>
                                          <p:spTgt spid="70773"/>
                                        </p:tgtEl>
                                        <p:attrNameLst>
                                          <p:attrName>ppt_x</p:attrName>
                                        </p:attrNameLst>
                                      </p:cBhvr>
                                      <p:tavLst>
                                        <p:tav tm="0">
                                          <p:val>
                                            <p:strVal val="#ppt_x"/>
                                          </p:val>
                                        </p:tav>
                                        <p:tav tm="100000">
                                          <p:val>
                                            <p:strVal val="#ppt_x"/>
                                          </p:val>
                                        </p:tav>
                                      </p:tavLst>
                                    </p:anim>
                                    <p:anim calcmode="lin" valueType="num">
                                      <p:cBhvr additive="base">
                                        <p:cTn id="8" dur="500" fill="hold"/>
                                        <p:tgtEl>
                                          <p:spTgt spid="70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PQuestion">
            <a:extLst>
              <a:ext uri="{FF2B5EF4-FFF2-40B4-BE49-F238E27FC236}">
                <a16:creationId xmlns:a16="http://schemas.microsoft.com/office/drawing/2014/main" id="{9EF3B54F-44B5-477B-AC35-9A6B83764937}"/>
              </a:ext>
            </a:extLst>
          </p:cNvPr>
          <p:cNvSpPr>
            <a:spLocks noGrp="1" noChangeArrowheads="1"/>
          </p:cNvSpPr>
          <p:nvPr>
            <p:ph type="title"/>
          </p:nvPr>
        </p:nvSpPr>
        <p:spPr/>
        <p:txBody>
          <a:bodyPr/>
          <a:lstStyle/>
          <a:p>
            <a:pPr eaLnBrk="1" hangingPunct="1"/>
            <a:r>
              <a:rPr lang="en-US" altLang="en-US" sz="3000"/>
              <a:t>Which is the equation that describes the relationship in following table of values? </a:t>
            </a:r>
          </a:p>
        </p:txBody>
      </p:sp>
      <p:graphicFrame>
        <p:nvGraphicFramePr>
          <p:cNvPr id="15363" name="Object 68">
            <a:extLst>
              <a:ext uri="{FF2B5EF4-FFF2-40B4-BE49-F238E27FC236}">
                <a16:creationId xmlns:a16="http://schemas.microsoft.com/office/drawing/2014/main" id="{4512AEB9-687C-47D1-B66C-3F64EB62178B}"/>
              </a:ext>
            </a:extLst>
          </p:cNvPr>
          <p:cNvGraphicFramePr>
            <a:graphicFrameLocks noGrp="1" noChangeAspect="1"/>
          </p:cNvGraphicFramePr>
          <p:nvPr>
            <p:ph sz="half" idx="2"/>
          </p:nvPr>
        </p:nvGraphicFramePr>
        <p:xfrm>
          <a:off x="3600450" y="1400176"/>
          <a:ext cx="1931194" cy="1916906"/>
        </p:xfrm>
        <a:graphic>
          <a:graphicData uri="http://schemas.openxmlformats.org/presentationml/2006/ole">
            <mc:AlternateContent xmlns:mc="http://schemas.openxmlformats.org/markup-compatibility/2006">
              <mc:Choice xmlns:v="urn:schemas-microsoft-com:vml" Requires="v">
                <p:oleObj spid="_x0000_s10273" name="Document" r:id="rId5" imgW="6235938" imgH="6176999" progId="Word.Document.8">
                  <p:embed/>
                </p:oleObj>
              </mc:Choice>
              <mc:Fallback>
                <p:oleObj name="Document" r:id="rId5" imgW="6235938" imgH="6176999" progId="Word.Document.8">
                  <p:embed/>
                  <p:pic>
                    <p:nvPicPr>
                      <p:cNvPr id="15363" name="Object 68">
                        <a:extLst>
                          <a:ext uri="{FF2B5EF4-FFF2-40B4-BE49-F238E27FC236}">
                            <a16:creationId xmlns:a16="http://schemas.microsoft.com/office/drawing/2014/main" id="{4512AEB9-687C-47D1-B66C-3F64EB6217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1400176"/>
                        <a:ext cx="1931194" cy="1916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4" name="Rectangle 80">
            <a:extLst>
              <a:ext uri="{FF2B5EF4-FFF2-40B4-BE49-F238E27FC236}">
                <a16:creationId xmlns:a16="http://schemas.microsoft.com/office/drawing/2014/main" id="{E23D8E9A-D20E-4FC2-8EF9-A25F6EBBDB87}"/>
              </a:ext>
            </a:extLst>
          </p:cNvPr>
          <p:cNvSpPr>
            <a:spLocks noChangeArrowheads="1"/>
          </p:cNvSpPr>
          <p:nvPr/>
        </p:nvSpPr>
        <p:spPr bwMode="auto">
          <a:xfrm>
            <a:off x="1143001" y="205618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endParaRPr lang="en-US" altLang="en-US" sz="1350" kern="1200">
              <a:solidFill>
                <a:srgbClr val="000000"/>
              </a:solidFill>
              <a:ea typeface="+mn-ea"/>
              <a:cs typeface="+mn-cs"/>
            </a:endParaRPr>
          </a:p>
        </p:txBody>
      </p:sp>
      <p:sp>
        <p:nvSpPr>
          <p:cNvPr id="15365" name="Rectangle 88">
            <a:extLst>
              <a:ext uri="{FF2B5EF4-FFF2-40B4-BE49-F238E27FC236}">
                <a16:creationId xmlns:a16="http://schemas.microsoft.com/office/drawing/2014/main" id="{D9A92254-7286-4040-AFF9-E6A2582BE48C}"/>
              </a:ext>
            </a:extLst>
          </p:cNvPr>
          <p:cNvSpPr>
            <a:spLocks noChangeArrowheads="1"/>
          </p:cNvSpPr>
          <p:nvPr/>
        </p:nvSpPr>
        <p:spPr bwMode="auto">
          <a:xfrm>
            <a:off x="1143001" y="205618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endParaRPr lang="en-US" altLang="en-US" sz="1350" kern="1200">
              <a:solidFill>
                <a:srgbClr val="000000"/>
              </a:solidFill>
              <a:ea typeface="+mn-ea"/>
              <a:cs typeface="+mn-cs"/>
            </a:endParaRPr>
          </a:p>
        </p:txBody>
      </p:sp>
      <p:sp>
        <p:nvSpPr>
          <p:cNvPr id="13319" name="TPAnswers">
            <a:extLst>
              <a:ext uri="{FF2B5EF4-FFF2-40B4-BE49-F238E27FC236}">
                <a16:creationId xmlns:a16="http://schemas.microsoft.com/office/drawing/2014/main" id="{37DAAAFE-3821-4FC2-A64D-597B77B72423}"/>
              </a:ext>
            </a:extLst>
          </p:cNvPr>
          <p:cNvSpPr>
            <a:spLocks noGrp="1" noRot="1" noChangeAspect="1" noMove="1" noResize="1" noEditPoints="1" noAdjustHandles="1" noChangeArrowheads="1" noChangeShapeType="1" noTextEdit="1"/>
          </p:cNvSpPr>
          <p:nvPr>
            <p:ph type="body" sz="half" idx="1"/>
            <p:custDataLst>
              <p:tags r:id="rId3"/>
            </p:custDataLst>
          </p:nvPr>
        </p:nvSpPr>
        <p:spPr>
          <a:blipFill rotWithShape="1">
            <a:blip r:embed="rId7"/>
            <a:stretch>
              <a:fillRect l="-1961" t="-1750"/>
            </a:stretch>
          </a:blipFill>
        </p:spPr>
        <p:txBody>
          <a:bodyPr/>
          <a:lstStyle/>
          <a:p>
            <a:pPr>
              <a:defRPr/>
            </a:pPr>
            <a:r>
              <a:rPr lang="en-US" dirty="0">
                <a:noFill/>
              </a:rPr>
              <a:t> </a:t>
            </a:r>
          </a:p>
        </p:txBody>
      </p:sp>
      <p:sp>
        <p:nvSpPr>
          <p:cNvPr id="11" name="Star: 5 Points 10">
            <a:extLst>
              <a:ext uri="{FF2B5EF4-FFF2-40B4-BE49-F238E27FC236}">
                <a16:creationId xmlns:a16="http://schemas.microsoft.com/office/drawing/2014/main" id="{B21A2A99-BA16-48F2-865D-5A3F05F3E45A}"/>
              </a:ext>
            </a:extLst>
          </p:cNvPr>
          <p:cNvSpPr/>
          <p:nvPr/>
        </p:nvSpPr>
        <p:spPr>
          <a:xfrm flipV="1">
            <a:off x="1946487" y="3257294"/>
            <a:ext cx="1060026" cy="10330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DB91-E1D4-407B-B292-8CB5FA1D6012}"/>
              </a:ext>
            </a:extLst>
          </p:cNvPr>
          <p:cNvSpPr>
            <a:spLocks noGrp="1"/>
          </p:cNvSpPr>
          <p:nvPr>
            <p:ph type="title"/>
          </p:nvPr>
        </p:nvSpPr>
        <p:spPr>
          <a:xfrm>
            <a:off x="1287075" y="231412"/>
            <a:ext cx="8229600" cy="854869"/>
          </a:xfrm>
        </p:spPr>
        <p:txBody>
          <a:bodyPr/>
          <a:lstStyle/>
          <a:p>
            <a:pPr lvl="0" eaLnBrk="1" fontAlgn="auto" hangingPunct="1">
              <a:spcBef>
                <a:spcPts val="0"/>
              </a:spcBef>
              <a:spcAft>
                <a:spcPts val="0"/>
              </a:spcAft>
              <a:buClr>
                <a:srgbClr val="000000"/>
              </a:buClr>
            </a:pPr>
            <a:r>
              <a:rPr lang="en-US" sz="2500" dirty="0">
                <a:solidFill>
                  <a:srgbClr val="000000"/>
                </a:solidFill>
                <a:latin typeface="Comfortaa"/>
                <a:ea typeface="Comfortaa"/>
                <a:cs typeface="Comfortaa"/>
                <a:sym typeface="Comfortaa"/>
              </a:rPr>
              <a:t>Putting it all Together Part IV  </a:t>
            </a:r>
            <a:r>
              <a:rPr lang="en-US" sz="1500" dirty="0">
                <a:solidFill>
                  <a:srgbClr val="000000"/>
                </a:solidFill>
                <a:latin typeface="Comfortaa"/>
                <a:ea typeface="Comfortaa"/>
                <a:cs typeface="Comfortaa"/>
                <a:sym typeface="Comfortaa"/>
              </a:rPr>
              <a:t>9/21/2020</a:t>
            </a:r>
            <a:r>
              <a:rPr lang="en-US" sz="2500" dirty="0">
                <a:solidFill>
                  <a:srgbClr val="000000"/>
                </a:solidFill>
                <a:latin typeface="Comfortaa"/>
                <a:ea typeface="Comfortaa"/>
                <a:cs typeface="Comfortaa"/>
                <a:sym typeface="Comfortaa"/>
              </a:rPr>
              <a:t> </a:t>
            </a:r>
            <a:endParaRPr lang="en-US" sz="1400" dirty="0">
              <a:solidFill>
                <a:srgbClr val="000000"/>
              </a:solidFill>
              <a:latin typeface="Arial"/>
              <a:cs typeface="Arial"/>
              <a:sym typeface="Arial"/>
            </a:endParaRPr>
          </a:p>
        </p:txBody>
      </p:sp>
      <p:pic>
        <p:nvPicPr>
          <p:cNvPr id="5" name="Picture 2" descr="Image preview">
            <a:extLst>
              <a:ext uri="{FF2B5EF4-FFF2-40B4-BE49-F238E27FC236}">
                <a16:creationId xmlns:a16="http://schemas.microsoft.com/office/drawing/2014/main" id="{6E0B68F8-3221-484F-923A-11CA979F7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291" y="1947504"/>
            <a:ext cx="2758929" cy="29165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2B6A43C-C3AB-470F-8F8F-989C4D2CC757}"/>
              </a:ext>
            </a:extLst>
          </p:cNvPr>
          <p:cNvSpPr txBox="1">
            <a:spLocks/>
          </p:cNvSpPr>
          <p:nvPr/>
        </p:nvSpPr>
        <p:spPr bwMode="auto">
          <a:xfrm>
            <a:off x="525832" y="1086281"/>
            <a:ext cx="8229600" cy="243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Garamond" pitchFamily="18" charset="0"/>
              </a:defRPr>
            </a:lvl2pPr>
            <a:lvl3pPr algn="l" rtl="0" eaLnBrk="0" fontAlgn="base" hangingPunct="0">
              <a:spcBef>
                <a:spcPct val="0"/>
              </a:spcBef>
              <a:spcAft>
                <a:spcPct val="0"/>
              </a:spcAft>
              <a:defRPr sz="3300">
                <a:solidFill>
                  <a:schemeClr val="tx2"/>
                </a:solidFill>
                <a:latin typeface="Garamond" pitchFamily="18" charset="0"/>
              </a:defRPr>
            </a:lvl3pPr>
            <a:lvl4pPr algn="l" rtl="0" eaLnBrk="0" fontAlgn="base" hangingPunct="0">
              <a:spcBef>
                <a:spcPct val="0"/>
              </a:spcBef>
              <a:spcAft>
                <a:spcPct val="0"/>
              </a:spcAft>
              <a:defRPr sz="3300">
                <a:solidFill>
                  <a:schemeClr val="tx2"/>
                </a:solidFill>
                <a:latin typeface="Garamond" pitchFamily="18" charset="0"/>
              </a:defRPr>
            </a:lvl4pPr>
            <a:lvl5pPr algn="l" rtl="0" eaLnBrk="0" fontAlgn="base" hangingPunct="0">
              <a:spcBef>
                <a:spcPct val="0"/>
              </a:spcBef>
              <a:spcAft>
                <a:spcPct val="0"/>
              </a:spcAft>
              <a:defRPr sz="3300">
                <a:solidFill>
                  <a:schemeClr val="tx2"/>
                </a:solidFill>
                <a:latin typeface="Garamond" pitchFamily="18" charset="0"/>
              </a:defRPr>
            </a:lvl5pPr>
            <a:lvl6pPr marL="342900" algn="l" rtl="0" fontAlgn="base">
              <a:spcBef>
                <a:spcPct val="0"/>
              </a:spcBef>
              <a:spcAft>
                <a:spcPct val="0"/>
              </a:spcAft>
              <a:defRPr sz="3300">
                <a:solidFill>
                  <a:schemeClr val="tx2"/>
                </a:solidFill>
                <a:latin typeface="Garamond" pitchFamily="18" charset="0"/>
              </a:defRPr>
            </a:lvl6pPr>
            <a:lvl7pPr marL="685800" algn="l" rtl="0" fontAlgn="base">
              <a:spcBef>
                <a:spcPct val="0"/>
              </a:spcBef>
              <a:spcAft>
                <a:spcPct val="0"/>
              </a:spcAft>
              <a:defRPr sz="3300">
                <a:solidFill>
                  <a:schemeClr val="tx2"/>
                </a:solidFill>
                <a:latin typeface="Garamond" pitchFamily="18" charset="0"/>
              </a:defRPr>
            </a:lvl7pPr>
            <a:lvl8pPr marL="1028700" algn="l" rtl="0" fontAlgn="base">
              <a:spcBef>
                <a:spcPct val="0"/>
              </a:spcBef>
              <a:spcAft>
                <a:spcPct val="0"/>
              </a:spcAft>
              <a:defRPr sz="3300">
                <a:solidFill>
                  <a:schemeClr val="tx2"/>
                </a:solidFill>
                <a:latin typeface="Garamond" pitchFamily="18" charset="0"/>
              </a:defRPr>
            </a:lvl8pPr>
            <a:lvl9pPr marL="1371600" algn="l" rtl="0" fontAlgn="base">
              <a:spcBef>
                <a:spcPct val="0"/>
              </a:spcBef>
              <a:spcAft>
                <a:spcPct val="0"/>
              </a:spcAft>
              <a:defRPr sz="3300">
                <a:solidFill>
                  <a:schemeClr val="tx2"/>
                </a:solidFill>
                <a:latin typeface="Garamond" pitchFamily="18" charset="0"/>
              </a:defRPr>
            </a:lvl9pPr>
          </a:lstStyle>
          <a:p>
            <a:pPr eaLnBrk="1" fontAlgn="auto" hangingPunct="1">
              <a:spcBef>
                <a:spcPts val="0"/>
              </a:spcBef>
              <a:spcAft>
                <a:spcPts val="0"/>
              </a:spcAft>
              <a:buClr>
                <a:srgbClr val="000000"/>
              </a:buClr>
            </a:pPr>
            <a:endParaRPr lang="en-US" sz="2500" dirty="0">
              <a:solidFill>
                <a:srgbClr val="000000"/>
              </a:solidFill>
              <a:latin typeface="Comfortaa"/>
              <a:ea typeface="Comfortaa"/>
              <a:cs typeface="Comfortaa"/>
              <a:sym typeface="Comfortaa"/>
            </a:endParaRPr>
          </a:p>
          <a:p>
            <a:pPr marL="457200" indent="-457200" eaLnBrk="1" fontAlgn="auto" hangingPunct="1">
              <a:spcBef>
                <a:spcPts val="0"/>
              </a:spcBef>
              <a:spcAft>
                <a:spcPts val="0"/>
              </a:spcAft>
              <a:buClr>
                <a:srgbClr val="000000"/>
              </a:buClr>
              <a:buFont typeface="+mj-lt"/>
              <a:buAutoNum type="arabicPeriod"/>
            </a:pPr>
            <a:r>
              <a:rPr lang="en-US" sz="2500" dirty="0">
                <a:solidFill>
                  <a:srgbClr val="000000"/>
                </a:solidFill>
                <a:latin typeface="Comfortaa"/>
                <a:ea typeface="Comfortaa"/>
                <a:cs typeface="Comfortaa"/>
                <a:sym typeface="Comfortaa"/>
              </a:rPr>
              <a:t>Calculator Reminder: </a:t>
            </a:r>
            <a:r>
              <a:rPr lang="en-US" sz="2000" dirty="0">
                <a:solidFill>
                  <a:srgbClr val="000000"/>
                </a:solidFill>
                <a:latin typeface="Comfortaa"/>
                <a:ea typeface="Comfortaa"/>
                <a:cs typeface="Comfortaa"/>
                <a:sym typeface="Comfortaa"/>
              </a:rPr>
              <a:t>www.desmos.com/scientific</a:t>
            </a:r>
          </a:p>
          <a:p>
            <a:pPr marL="457200" indent="-457200" eaLnBrk="1" fontAlgn="auto" hangingPunct="1">
              <a:spcBef>
                <a:spcPts val="0"/>
              </a:spcBef>
              <a:spcAft>
                <a:spcPts val="0"/>
              </a:spcAft>
              <a:buClr>
                <a:srgbClr val="000000"/>
              </a:buClr>
              <a:buFont typeface="+mj-lt"/>
              <a:buAutoNum type="arabicPeriod"/>
            </a:pPr>
            <a:r>
              <a:rPr lang="en-US" sz="2500" dirty="0">
                <a:solidFill>
                  <a:srgbClr val="000000"/>
                </a:solidFill>
                <a:latin typeface="Comfortaa"/>
                <a:ea typeface="Comfortaa"/>
                <a:cs typeface="Comfortaa"/>
                <a:sym typeface="Comfortaa"/>
              </a:rPr>
              <a:t>Goformative Rally Coach Chat: </a:t>
            </a:r>
            <a:r>
              <a:rPr lang="en-US" sz="1000" dirty="0">
                <a:solidFill>
                  <a:srgbClr val="000000"/>
                </a:solidFill>
                <a:highlight>
                  <a:srgbClr val="00FF00"/>
                </a:highlight>
                <a:latin typeface="Comfortaa"/>
                <a:ea typeface="Comfortaa"/>
                <a:cs typeface="Comfortaa"/>
                <a:sym typeface="Comfortaa"/>
              </a:rPr>
              <a:t>1</a:t>
            </a:r>
            <a:r>
              <a:rPr lang="en-US" sz="1000" baseline="30000" dirty="0">
                <a:solidFill>
                  <a:srgbClr val="000000"/>
                </a:solidFill>
                <a:highlight>
                  <a:srgbClr val="00FF00"/>
                </a:highlight>
                <a:latin typeface="Comfortaa"/>
                <a:ea typeface="Comfortaa"/>
                <a:cs typeface="Comfortaa"/>
                <a:sym typeface="Comfortaa"/>
              </a:rPr>
              <a:t>st </a:t>
            </a:r>
            <a:r>
              <a:rPr lang="en-US" sz="1000" dirty="0">
                <a:solidFill>
                  <a:srgbClr val="000000"/>
                </a:solidFill>
                <a:highlight>
                  <a:srgbClr val="00FF00"/>
                </a:highlight>
                <a:latin typeface="Comfortaa"/>
                <a:ea typeface="Comfortaa"/>
                <a:cs typeface="Comfortaa"/>
                <a:sym typeface="Comfortaa"/>
              </a:rPr>
              <a:t> Q36TBL </a:t>
            </a:r>
            <a:r>
              <a:rPr lang="en-US" sz="1000" dirty="0">
                <a:solidFill>
                  <a:srgbClr val="000000"/>
                </a:solidFill>
                <a:highlight>
                  <a:srgbClr val="0000FF"/>
                </a:highlight>
                <a:latin typeface="Comfortaa"/>
                <a:ea typeface="Comfortaa"/>
                <a:cs typeface="Comfortaa"/>
                <a:sym typeface="Comfortaa"/>
              </a:rPr>
              <a:t>2</a:t>
            </a:r>
            <a:r>
              <a:rPr lang="en-US" sz="1000" baseline="30000" dirty="0">
                <a:solidFill>
                  <a:srgbClr val="000000"/>
                </a:solidFill>
                <a:highlight>
                  <a:srgbClr val="0000FF"/>
                </a:highlight>
                <a:latin typeface="Comfortaa"/>
                <a:ea typeface="Comfortaa"/>
                <a:cs typeface="Comfortaa"/>
                <a:sym typeface="Comfortaa"/>
              </a:rPr>
              <a:t>nd</a:t>
            </a:r>
            <a:r>
              <a:rPr lang="en-US" sz="1000" dirty="0">
                <a:solidFill>
                  <a:srgbClr val="000000"/>
                </a:solidFill>
                <a:highlight>
                  <a:srgbClr val="0000FF"/>
                </a:highlight>
                <a:latin typeface="Comfortaa"/>
                <a:ea typeface="Comfortaa"/>
                <a:cs typeface="Comfortaa"/>
                <a:sym typeface="Comfortaa"/>
              </a:rPr>
              <a:t> BZXHW6  </a:t>
            </a:r>
            <a:r>
              <a:rPr lang="en-US" sz="1000" dirty="0">
                <a:solidFill>
                  <a:srgbClr val="000000"/>
                </a:solidFill>
                <a:highlight>
                  <a:srgbClr val="FF0000"/>
                </a:highlight>
                <a:latin typeface="Comfortaa"/>
                <a:ea typeface="Comfortaa"/>
                <a:cs typeface="Comfortaa"/>
                <a:sym typeface="Comfortaa"/>
              </a:rPr>
              <a:t>4th TCBFHG</a:t>
            </a:r>
          </a:p>
          <a:p>
            <a:pPr lvl="1" eaLnBrk="1" fontAlgn="auto" hangingPunct="1">
              <a:spcBef>
                <a:spcPts val="0"/>
              </a:spcBef>
              <a:spcAft>
                <a:spcPts val="0"/>
              </a:spcAft>
            </a:pPr>
            <a:r>
              <a:rPr lang="en-US" sz="2500" dirty="0">
                <a:solidFill>
                  <a:srgbClr val="000000"/>
                </a:solidFill>
                <a:latin typeface="Comfortaa"/>
                <a:ea typeface="Comfortaa"/>
                <a:cs typeface="Comfortaa"/>
                <a:sym typeface="Comfortaa"/>
              </a:rPr>
              <a:t>		</a:t>
            </a:r>
          </a:p>
          <a:p>
            <a:pPr eaLnBrk="1" fontAlgn="auto" hangingPunct="1">
              <a:spcBef>
                <a:spcPts val="0"/>
              </a:spcBef>
              <a:spcAft>
                <a:spcPts val="0"/>
              </a:spcAft>
              <a:buClr>
                <a:srgbClr val="000000"/>
              </a:buClr>
            </a:pPr>
            <a:endParaRPr lang="en-US" sz="2500" dirty="0">
              <a:solidFill>
                <a:srgbClr val="000000"/>
              </a:solidFill>
              <a:latin typeface="Comfortaa"/>
              <a:cs typeface="Arial"/>
              <a:sym typeface="Comfortaa"/>
            </a:endParaRPr>
          </a:p>
          <a:p>
            <a:pPr eaLnBrk="1" fontAlgn="auto" hangingPunct="1">
              <a:spcBef>
                <a:spcPts val="0"/>
              </a:spcBef>
              <a:spcAft>
                <a:spcPts val="0"/>
              </a:spcAft>
              <a:buClr>
                <a:srgbClr val="000000"/>
              </a:buClr>
            </a:pPr>
            <a:endParaRPr lang="en-US" sz="2500" dirty="0">
              <a:solidFill>
                <a:srgbClr val="000000"/>
              </a:solidFill>
              <a:latin typeface="Comfortaa"/>
              <a:cs typeface="Arial"/>
              <a:sym typeface="Comfortaa"/>
            </a:endParaRPr>
          </a:p>
          <a:p>
            <a:pPr eaLnBrk="1" fontAlgn="auto" hangingPunct="1">
              <a:spcBef>
                <a:spcPts val="0"/>
              </a:spcBef>
              <a:spcAft>
                <a:spcPts val="0"/>
              </a:spcAft>
              <a:buClr>
                <a:srgbClr val="000000"/>
              </a:buClr>
            </a:pPr>
            <a:r>
              <a:rPr lang="en-US" sz="1200" dirty="0">
                <a:solidFill>
                  <a:srgbClr val="000000"/>
                </a:solidFill>
                <a:latin typeface="Comfortaa"/>
                <a:cs typeface="Arial"/>
                <a:sym typeface="Comfortaa"/>
              </a:rPr>
              <a:t>1. </a:t>
            </a:r>
            <a:endParaRPr lang="en-US" sz="2500" dirty="0">
              <a:solidFill>
                <a:srgbClr val="000000"/>
              </a:solidFill>
              <a:latin typeface="Comfortaa"/>
              <a:cs typeface="Arial"/>
              <a:sym typeface="Comfortaa"/>
            </a:endParaRPr>
          </a:p>
          <a:p>
            <a:pPr eaLnBrk="1" fontAlgn="auto" hangingPunct="1">
              <a:spcBef>
                <a:spcPts val="0"/>
              </a:spcBef>
              <a:spcAft>
                <a:spcPts val="0"/>
              </a:spcAft>
              <a:buClr>
                <a:srgbClr val="000000"/>
              </a:buClr>
            </a:pPr>
            <a:endParaRPr lang="en-US" sz="1400" dirty="0">
              <a:solidFill>
                <a:srgbClr val="000000"/>
              </a:solidFill>
              <a:latin typeface="Arial"/>
              <a:cs typeface="Arial"/>
              <a:sym typeface="Arial"/>
            </a:endParaRPr>
          </a:p>
        </p:txBody>
      </p:sp>
      <p:pic>
        <p:nvPicPr>
          <p:cNvPr id="8" name="Picture 7">
            <a:extLst>
              <a:ext uri="{FF2B5EF4-FFF2-40B4-BE49-F238E27FC236}">
                <a16:creationId xmlns:a16="http://schemas.microsoft.com/office/drawing/2014/main" id="{72DF170A-4489-4F30-A4DA-AAEB002B817A}"/>
              </a:ext>
            </a:extLst>
          </p:cNvPr>
          <p:cNvPicPr>
            <a:picLocks noChangeAspect="1"/>
          </p:cNvPicPr>
          <p:nvPr/>
        </p:nvPicPr>
        <p:blipFill>
          <a:blip r:embed="rId3"/>
          <a:stretch>
            <a:fillRect/>
          </a:stretch>
        </p:blipFill>
        <p:spPr>
          <a:xfrm>
            <a:off x="334780" y="2101135"/>
            <a:ext cx="5661724" cy="1633305"/>
          </a:xfrm>
          <a:prstGeom prst="rect">
            <a:avLst/>
          </a:prstGeom>
        </p:spPr>
      </p:pic>
      <p:sp>
        <p:nvSpPr>
          <p:cNvPr id="9" name="Text Box 10">
            <a:extLst>
              <a:ext uri="{FF2B5EF4-FFF2-40B4-BE49-F238E27FC236}">
                <a16:creationId xmlns:a16="http://schemas.microsoft.com/office/drawing/2014/main" id="{C890A782-EFFA-4F8C-8A4C-ABF9E7CDEEFE}"/>
              </a:ext>
            </a:extLst>
          </p:cNvPr>
          <p:cNvSpPr txBox="1">
            <a:spLocks noChangeArrowheads="1"/>
          </p:cNvSpPr>
          <p:nvPr/>
        </p:nvSpPr>
        <p:spPr bwMode="auto">
          <a:xfrm>
            <a:off x="1398494" y="658846"/>
            <a:ext cx="5901337" cy="369332"/>
          </a:xfrm>
          <a:prstGeom prst="rect">
            <a:avLst/>
          </a:prstGeom>
          <a:solidFill>
            <a:srgbClr val="FFFF00"/>
          </a:solidFill>
          <a:ln w="22225">
            <a:solidFill>
              <a:schemeClr val="tx2"/>
            </a:solidFill>
            <a:prstDash val="dash"/>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Module 3 Study Guide – Test will be on Thurs 9/24/2020</a:t>
            </a:r>
          </a:p>
        </p:txBody>
      </p:sp>
    </p:spTree>
    <p:extLst>
      <p:ext uri="{BB962C8B-B14F-4D97-AF65-F5344CB8AC3E}">
        <p14:creationId xmlns:p14="http://schemas.microsoft.com/office/powerpoint/2010/main" val="220752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5E8C-BE67-4791-9E27-EAB86BBC57BA}"/>
              </a:ext>
            </a:extLst>
          </p:cNvPr>
          <p:cNvSpPr>
            <a:spLocks noGrp="1"/>
          </p:cNvSpPr>
          <p:nvPr>
            <p:ph type="title"/>
          </p:nvPr>
        </p:nvSpPr>
        <p:spPr>
          <a:xfrm>
            <a:off x="-84525" y="208360"/>
            <a:ext cx="8901954" cy="782880"/>
          </a:xfrm>
        </p:spPr>
        <p:txBody>
          <a:bodyPr/>
          <a:lstStyle/>
          <a:p>
            <a:pPr algn="ctr"/>
            <a:r>
              <a:rPr lang="en-US" sz="3600" dirty="0">
                <a:solidFill>
                  <a:srgbClr val="000000"/>
                </a:solidFill>
                <a:latin typeface="Comfortaa"/>
                <a:cs typeface="Arial"/>
                <a:sym typeface="Comfortaa"/>
              </a:rPr>
              <a:t>Padlet </a:t>
            </a:r>
            <a:r>
              <a:rPr lang="en-US" sz="3000" dirty="0">
                <a:solidFill>
                  <a:srgbClr val="000000"/>
                </a:solidFill>
                <a:latin typeface="Comfortaa"/>
                <a:cs typeface="Arial"/>
                <a:sym typeface="Comfortaa"/>
              </a:rPr>
              <a:t>Projected Test % Feedback</a:t>
            </a:r>
            <a:endParaRPr lang="en-US" dirty="0"/>
          </a:p>
        </p:txBody>
      </p:sp>
      <p:sp>
        <p:nvSpPr>
          <p:cNvPr id="3" name="Text Placeholder 2">
            <a:extLst>
              <a:ext uri="{FF2B5EF4-FFF2-40B4-BE49-F238E27FC236}">
                <a16:creationId xmlns:a16="http://schemas.microsoft.com/office/drawing/2014/main" id="{E83B1698-393A-4105-8A40-54D750F45328}"/>
              </a:ext>
            </a:extLst>
          </p:cNvPr>
          <p:cNvSpPr>
            <a:spLocks noGrp="1"/>
          </p:cNvSpPr>
          <p:nvPr>
            <p:ph type="body" sz="half" idx="1"/>
          </p:nvPr>
        </p:nvSpPr>
        <p:spPr/>
        <p:txBody>
          <a:bodyPr/>
          <a:lstStyle/>
          <a:p>
            <a:endParaRPr lang="en-US" dirty="0"/>
          </a:p>
        </p:txBody>
      </p:sp>
      <p:pic>
        <p:nvPicPr>
          <p:cNvPr id="6" name="Content Placeholder 5" descr="A screen shot of a computer&#10;&#10;Description automatically generated">
            <a:extLst>
              <a:ext uri="{FF2B5EF4-FFF2-40B4-BE49-F238E27FC236}">
                <a16:creationId xmlns:a16="http://schemas.microsoft.com/office/drawing/2014/main" id="{E9345B55-2EBA-4523-9997-2DD66C90605B}"/>
              </a:ext>
            </a:extLst>
          </p:cNvPr>
          <p:cNvPicPr>
            <a:picLocks noGrp="1" noChangeAspect="1"/>
          </p:cNvPicPr>
          <p:nvPr>
            <p:ph sz="half" idx="2"/>
          </p:nvPr>
        </p:nvPicPr>
        <p:blipFill>
          <a:blip r:embed="rId2"/>
          <a:stretch>
            <a:fillRect/>
          </a:stretch>
        </p:blipFill>
        <p:spPr>
          <a:xfrm>
            <a:off x="457199" y="1121869"/>
            <a:ext cx="8471647" cy="3954285"/>
          </a:xfrm>
        </p:spPr>
      </p:pic>
    </p:spTree>
    <p:extLst>
      <p:ext uri="{BB962C8B-B14F-4D97-AF65-F5344CB8AC3E}">
        <p14:creationId xmlns:p14="http://schemas.microsoft.com/office/powerpoint/2010/main" val="425214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18850" y="2919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mfortaa"/>
                <a:ea typeface="Comfortaa"/>
                <a:cs typeface="Comfortaa"/>
                <a:sym typeface="Comfortaa"/>
              </a:rPr>
              <a:t>Vocabulary</a:t>
            </a:r>
            <a:endParaRPr>
              <a:latin typeface="Comfortaa"/>
              <a:ea typeface="Comfortaa"/>
              <a:cs typeface="Comfortaa"/>
              <a:sym typeface="Comfortaa"/>
            </a:endParaRPr>
          </a:p>
        </p:txBody>
      </p:sp>
      <p:sp>
        <p:nvSpPr>
          <p:cNvPr id="70" name="Google Shape;70;p15"/>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Comfortaa"/>
              <a:buChar char="●"/>
            </a:pPr>
            <a:r>
              <a:rPr lang="en" sz="1800">
                <a:solidFill>
                  <a:srgbClr val="000000"/>
                </a:solidFill>
                <a:latin typeface="Comfortaa"/>
                <a:ea typeface="Comfortaa"/>
                <a:cs typeface="Comfortaa"/>
                <a:sym typeface="Comfortaa"/>
              </a:rPr>
              <a:t>A </a:t>
            </a:r>
            <a:r>
              <a:rPr lang="en" sz="2000" b="1">
                <a:solidFill>
                  <a:srgbClr val="000000"/>
                </a:solidFill>
                <a:latin typeface="Comic Sans MS"/>
                <a:ea typeface="Comic Sans MS"/>
                <a:cs typeface="Comic Sans MS"/>
                <a:sym typeface="Comic Sans MS"/>
              </a:rPr>
              <a:t>rate</a:t>
            </a:r>
            <a:r>
              <a:rPr lang="en" sz="1800">
                <a:solidFill>
                  <a:srgbClr val="000000"/>
                </a:solidFill>
                <a:latin typeface="Comfortaa"/>
                <a:ea typeface="Comfortaa"/>
                <a:cs typeface="Comfortaa"/>
                <a:sym typeface="Comfortaa"/>
              </a:rPr>
              <a:t> is a ratio that compares two quantities measured in different units.</a:t>
            </a:r>
            <a:endParaRPr sz="1800">
              <a:solidFill>
                <a:srgbClr val="000000"/>
              </a:solidFill>
              <a:latin typeface="Comfortaa"/>
              <a:ea typeface="Comfortaa"/>
              <a:cs typeface="Comfortaa"/>
              <a:sym typeface="Comfortaa"/>
            </a:endParaRPr>
          </a:p>
          <a:p>
            <a:pPr marL="457200" lvl="0" indent="0" algn="l" rtl="0">
              <a:spcBef>
                <a:spcPts val="1600"/>
              </a:spcBef>
              <a:spcAft>
                <a:spcPts val="0"/>
              </a:spcAft>
              <a:buNone/>
            </a:pPr>
            <a:endParaRPr sz="1800">
              <a:solidFill>
                <a:srgbClr val="000000"/>
              </a:solidFill>
              <a:latin typeface="Comfortaa"/>
              <a:ea typeface="Comfortaa"/>
              <a:cs typeface="Comfortaa"/>
              <a:sym typeface="Comfortaa"/>
            </a:endParaRPr>
          </a:p>
          <a:p>
            <a:pPr marL="457200" lvl="0" indent="-342900" algn="l" rtl="0">
              <a:spcBef>
                <a:spcPts val="1600"/>
              </a:spcBef>
              <a:spcAft>
                <a:spcPts val="0"/>
              </a:spcAft>
              <a:buClr>
                <a:srgbClr val="000000"/>
              </a:buClr>
              <a:buSzPts val="1800"/>
              <a:buFont typeface="Comfortaa"/>
              <a:buChar char="●"/>
            </a:pPr>
            <a:r>
              <a:rPr lang="en" sz="1800">
                <a:solidFill>
                  <a:srgbClr val="000000"/>
                </a:solidFill>
                <a:latin typeface="Comfortaa"/>
                <a:ea typeface="Comfortaa"/>
                <a:cs typeface="Comfortaa"/>
                <a:sym typeface="Comfortaa"/>
              </a:rPr>
              <a:t>The </a:t>
            </a:r>
            <a:r>
              <a:rPr lang="en" sz="2000" b="1">
                <a:solidFill>
                  <a:srgbClr val="000000"/>
                </a:solidFill>
                <a:latin typeface="Comic Sans MS"/>
                <a:ea typeface="Comic Sans MS"/>
                <a:cs typeface="Comic Sans MS"/>
                <a:sym typeface="Comic Sans MS"/>
              </a:rPr>
              <a:t>unit rate</a:t>
            </a:r>
            <a:r>
              <a:rPr lang="en" sz="2000">
                <a:solidFill>
                  <a:srgbClr val="000000"/>
                </a:solidFill>
                <a:latin typeface="Comic Sans MS"/>
                <a:ea typeface="Comic Sans MS"/>
                <a:cs typeface="Comic Sans MS"/>
                <a:sym typeface="Comic Sans MS"/>
              </a:rPr>
              <a:t> </a:t>
            </a:r>
            <a:r>
              <a:rPr lang="en" sz="1800">
                <a:solidFill>
                  <a:srgbClr val="000000"/>
                </a:solidFill>
                <a:latin typeface="Comfortaa"/>
                <a:ea typeface="Comfortaa"/>
                <a:cs typeface="Comfortaa"/>
                <a:sym typeface="Comfortaa"/>
              </a:rPr>
              <a:t>is the rate for one unit of a given quantity. The “price per”. </a:t>
            </a:r>
            <a:endParaRPr sz="1800">
              <a:solidFill>
                <a:srgbClr val="000000"/>
              </a:solidFill>
              <a:latin typeface="Comfortaa"/>
              <a:ea typeface="Comfortaa"/>
              <a:cs typeface="Comfortaa"/>
              <a:sym typeface="Comfortaa"/>
            </a:endParaRPr>
          </a:p>
        </p:txBody>
      </p:sp>
      <p:pic>
        <p:nvPicPr>
          <p:cNvPr id="71" name="Google Shape;71;p15"/>
          <p:cNvPicPr preferRelativeResize="0"/>
          <p:nvPr/>
        </p:nvPicPr>
        <p:blipFill>
          <a:blip r:embed="rId3">
            <a:alphaModFix/>
          </a:blip>
          <a:stretch>
            <a:fillRect/>
          </a:stretch>
        </p:blipFill>
        <p:spPr>
          <a:xfrm>
            <a:off x="4572000" y="1366825"/>
            <a:ext cx="3679024" cy="2759276"/>
          </a:xfrm>
          <a:prstGeom prst="rect">
            <a:avLst/>
          </a:prstGeom>
          <a:noFill/>
          <a:ln w="9525" cap="flat" cmpd="sng">
            <a:solidFill>
              <a:srgbClr val="000000"/>
            </a:solidFill>
            <a:prstDash val="solid"/>
            <a:round/>
            <a:headEnd type="none" w="sm" len="sm"/>
            <a:tailEnd type="none" w="sm" len="sm"/>
          </a:ln>
        </p:spPr>
      </p:pic>
      <p:cxnSp>
        <p:nvCxnSpPr>
          <p:cNvPr id="72" name="Google Shape;72;p15"/>
          <p:cNvCxnSpPr/>
          <p:nvPr/>
        </p:nvCxnSpPr>
        <p:spPr>
          <a:xfrm rot="10800000" flipH="1">
            <a:off x="4209700" y="2755325"/>
            <a:ext cx="1316400" cy="3369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FF00EA9E-747E-44B7-9AFE-77428767FA3A}"/>
              </a:ext>
            </a:extLst>
          </p:cNvPr>
          <p:cNvSpPr txBox="1">
            <a:spLocks noChangeArrowheads="1"/>
          </p:cNvSpPr>
          <p:nvPr/>
        </p:nvSpPr>
        <p:spPr bwMode="auto">
          <a:xfrm>
            <a:off x="1322785" y="2286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500" b="1" kern="1200" dirty="0">
                <a:solidFill>
                  <a:srgbClr val="CC9900"/>
                </a:solidFill>
                <a:latin typeface="Times" panose="02020603050405020304" pitchFamily="18" charset="0"/>
                <a:ea typeface="+mn-ea"/>
                <a:cs typeface="+mn-cs"/>
              </a:rPr>
              <a:t>Extended: Using Proportional Relationship to find unknowns (y = </a:t>
            </a:r>
            <a:r>
              <a:rPr lang="en-US" altLang="en-US" sz="1500" b="1" kern="1200" dirty="0" err="1">
                <a:solidFill>
                  <a:srgbClr val="CC9900"/>
                </a:solidFill>
                <a:latin typeface="Times" panose="02020603050405020304" pitchFamily="18" charset="0"/>
                <a:ea typeface="+mn-ea"/>
                <a:cs typeface="+mn-cs"/>
              </a:rPr>
              <a:t>kx</a:t>
            </a:r>
            <a:r>
              <a:rPr lang="en-US" altLang="en-US" sz="1500" b="1" kern="1200" dirty="0">
                <a:solidFill>
                  <a:srgbClr val="CC9900"/>
                </a:solidFill>
                <a:latin typeface="Times" panose="02020603050405020304" pitchFamily="18" charset="0"/>
                <a:ea typeface="+mn-ea"/>
                <a:cs typeface="+mn-cs"/>
              </a:rPr>
              <a:t>)</a:t>
            </a:r>
          </a:p>
        </p:txBody>
      </p:sp>
      <p:sp>
        <p:nvSpPr>
          <p:cNvPr id="16387" name="Text Box 3">
            <a:extLst>
              <a:ext uri="{FF2B5EF4-FFF2-40B4-BE49-F238E27FC236}">
                <a16:creationId xmlns:a16="http://schemas.microsoft.com/office/drawing/2014/main" id="{5AB9C4BA-9900-459A-97E9-EB998E2D04B5}"/>
              </a:ext>
            </a:extLst>
          </p:cNvPr>
          <p:cNvSpPr txBox="1">
            <a:spLocks noChangeArrowheads="1"/>
          </p:cNvSpPr>
          <p:nvPr/>
        </p:nvSpPr>
        <p:spPr bwMode="auto">
          <a:xfrm>
            <a:off x="1943100" y="1121569"/>
            <a:ext cx="537210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Given that y varies directly with x, and y = 28 when x=7,  Find x when y = 52.              HOW???  </a:t>
            </a:r>
          </a:p>
        </p:txBody>
      </p:sp>
      <p:sp>
        <p:nvSpPr>
          <p:cNvPr id="16388" name="Text Box 4">
            <a:extLst>
              <a:ext uri="{FF2B5EF4-FFF2-40B4-BE49-F238E27FC236}">
                <a16:creationId xmlns:a16="http://schemas.microsoft.com/office/drawing/2014/main" id="{F4D5C0AC-E3A6-4955-BCDD-129B5D5CB436}"/>
              </a:ext>
            </a:extLst>
          </p:cNvPr>
          <p:cNvSpPr txBox="1">
            <a:spLocks noChangeArrowheads="1"/>
          </p:cNvSpPr>
          <p:nvPr/>
        </p:nvSpPr>
        <p:spPr bwMode="auto">
          <a:xfrm>
            <a:off x="1771650" y="2093119"/>
            <a:ext cx="1485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b="1" u="sng" kern="1200">
                <a:solidFill>
                  <a:srgbClr val="000000"/>
                </a:solidFill>
                <a:latin typeface="Times" panose="02020603050405020304" pitchFamily="18" charset="0"/>
                <a:ea typeface="+mn-ea"/>
                <a:cs typeface="+mn-cs"/>
              </a:rPr>
              <a:t>2 step process</a:t>
            </a:r>
          </a:p>
        </p:txBody>
      </p:sp>
      <p:graphicFrame>
        <p:nvGraphicFramePr>
          <p:cNvPr id="16389" name="Object 5">
            <a:extLst>
              <a:ext uri="{FF2B5EF4-FFF2-40B4-BE49-F238E27FC236}">
                <a16:creationId xmlns:a16="http://schemas.microsoft.com/office/drawing/2014/main" id="{4F9C0B56-0B9B-4DB5-9E13-B8E4EB0BC99B}"/>
              </a:ext>
            </a:extLst>
          </p:cNvPr>
          <p:cNvGraphicFramePr>
            <a:graphicFrameLocks noChangeAspect="1"/>
          </p:cNvGraphicFramePr>
          <p:nvPr/>
        </p:nvGraphicFramePr>
        <p:xfrm>
          <a:off x="4742260" y="2206229"/>
          <a:ext cx="2476500" cy="2180034"/>
        </p:xfrm>
        <a:graphic>
          <a:graphicData uri="http://schemas.openxmlformats.org/presentationml/2006/ole">
            <mc:AlternateContent xmlns:mc="http://schemas.openxmlformats.org/markup-compatibility/2006">
              <mc:Choice xmlns:v="urn:schemas-microsoft-com:vml" Requires="v">
                <p:oleObj spid="_x0000_s11295" name="Document" r:id="rId4" imgW="6235938" imgH="5503236" progId="Word.Document.8">
                  <p:embed/>
                </p:oleObj>
              </mc:Choice>
              <mc:Fallback>
                <p:oleObj name="Document" r:id="rId4" imgW="6235938" imgH="5503236" progId="Word.Document.8">
                  <p:embed/>
                  <p:pic>
                    <p:nvPicPr>
                      <p:cNvPr id="16389" name="Object 5">
                        <a:extLst>
                          <a:ext uri="{FF2B5EF4-FFF2-40B4-BE49-F238E27FC236}">
                            <a16:creationId xmlns:a16="http://schemas.microsoft.com/office/drawing/2014/main" id="{4F9C0B56-0B9B-4DB5-9E13-B8E4EB0BC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260" y="2206229"/>
                        <a:ext cx="2476500" cy="2180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1" name="Text Box 7">
            <a:extLst>
              <a:ext uri="{FF2B5EF4-FFF2-40B4-BE49-F238E27FC236}">
                <a16:creationId xmlns:a16="http://schemas.microsoft.com/office/drawing/2014/main" id="{3607E3C6-CDFA-4DDE-AB2B-CB7BA1FF41B4}"/>
              </a:ext>
            </a:extLst>
          </p:cNvPr>
          <p:cNvSpPr txBox="1">
            <a:spLocks noRot="1" noChangeAspect="1" noMove="1" noResize="1" noEditPoints="1" noAdjustHandles="1" noChangeArrowheads="1" noChangeShapeType="1" noTextEdit="1"/>
          </p:cNvSpPr>
          <p:nvPr/>
        </p:nvSpPr>
        <p:spPr bwMode="auto">
          <a:xfrm>
            <a:off x="1228725" y="2493168"/>
            <a:ext cx="3829051" cy="1350034"/>
          </a:xfrm>
          <a:prstGeom prst="rect">
            <a:avLst/>
          </a:prstGeom>
          <a:blipFill rotWithShape="1">
            <a:blip r:embed="rId6"/>
            <a:stretch>
              <a:fillRect l="-1912" t="-2703" b="-675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16393" name="Text Box 9">
            <a:extLst>
              <a:ext uri="{FF2B5EF4-FFF2-40B4-BE49-F238E27FC236}">
                <a16:creationId xmlns:a16="http://schemas.microsoft.com/office/drawing/2014/main" id="{37BD9F72-0849-4380-9A6D-AE13891FB918}"/>
              </a:ext>
            </a:extLst>
          </p:cNvPr>
          <p:cNvSpPr txBox="1">
            <a:spLocks noRot="1" noChangeAspect="1" noMove="1" noResize="1" noEditPoints="1" noAdjustHandles="1" noChangeArrowheads="1" noChangeShapeType="1" noTextEdit="1"/>
          </p:cNvSpPr>
          <p:nvPr/>
        </p:nvSpPr>
        <p:spPr bwMode="auto">
          <a:xfrm>
            <a:off x="1371600" y="3864769"/>
            <a:ext cx="3543300" cy="1386149"/>
          </a:xfrm>
          <a:prstGeom prst="rect">
            <a:avLst/>
          </a:prstGeom>
          <a:blipFill rotWithShape="1">
            <a:blip r:embed="rId7"/>
            <a:stretch>
              <a:fillRect l="-1935" t="-2640" r="-1419" b="-462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16394" name="Text Box 10">
            <a:extLst>
              <a:ext uri="{FF2B5EF4-FFF2-40B4-BE49-F238E27FC236}">
                <a16:creationId xmlns:a16="http://schemas.microsoft.com/office/drawing/2014/main" id="{1E80D337-2A1F-433B-B23A-FAD5E684D8C8}"/>
              </a:ext>
            </a:extLst>
          </p:cNvPr>
          <p:cNvSpPr txBox="1">
            <a:spLocks noChangeArrowheads="1"/>
          </p:cNvSpPr>
          <p:nvPr/>
        </p:nvSpPr>
        <p:spPr bwMode="auto">
          <a:xfrm>
            <a:off x="5200650" y="4150519"/>
            <a:ext cx="2000250" cy="784830"/>
          </a:xfrm>
          <a:prstGeom prst="rect">
            <a:avLst/>
          </a:prstGeom>
          <a:noFill/>
          <a:ln w="2222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Therefore:</a:t>
            </a:r>
          </a:p>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X =13 when Y=52</a:t>
            </a:r>
          </a:p>
        </p:txBody>
      </p:sp>
      <p:sp>
        <p:nvSpPr>
          <p:cNvPr id="2" name="Right Arrow 1">
            <a:extLst>
              <a:ext uri="{FF2B5EF4-FFF2-40B4-BE49-F238E27FC236}">
                <a16:creationId xmlns:a16="http://schemas.microsoft.com/office/drawing/2014/main" id="{A84AC56A-FBE9-47AE-977E-6CDD3E7EB4C4}"/>
              </a:ext>
            </a:extLst>
          </p:cNvPr>
          <p:cNvSpPr>
            <a:spLocks noChangeArrowheads="1"/>
          </p:cNvSpPr>
          <p:nvPr/>
        </p:nvSpPr>
        <p:spPr bwMode="auto">
          <a:xfrm>
            <a:off x="2114550" y="3065860"/>
            <a:ext cx="800100" cy="203597"/>
          </a:xfrm>
          <a:prstGeom prst="rightArrow">
            <a:avLst>
              <a:gd name="adj1" fmla="val 50000"/>
              <a:gd name="adj2" fmla="val 50014"/>
            </a:avLst>
          </a:prstGeom>
          <a:solidFill>
            <a:schemeClr val="accent1"/>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endParaRPr lang="en-US" altLang="en-US" sz="1350" kern="1200">
              <a:solidFill>
                <a:srgbClr val="000000"/>
              </a:solidFill>
              <a:ea typeface="+mn-ea"/>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randombar(horizontal)">
                                      <p:cBhvr>
                                        <p:cTn id="7" dur="500"/>
                                        <p:tgtEl>
                                          <p:spTgt spid="1639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16393"/>
                                        </p:tgtEl>
                                        <p:attrNameLst>
                                          <p:attrName>style.visibility</p:attrName>
                                        </p:attrNameLst>
                                      </p:cBhvr>
                                      <p:to>
                                        <p:strVal val="visible"/>
                                      </p:to>
                                    </p:set>
                                    <p:animEffect transition="in" filter="randombar(horizontal)">
                                      <p:cBhvr>
                                        <p:cTn id="14" dur="500"/>
                                        <p:tgtEl>
                                          <p:spTgt spid="163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6394"/>
                                        </p:tgtEl>
                                        <p:attrNameLst>
                                          <p:attrName>style.visibility</p:attrName>
                                        </p:attrNameLst>
                                      </p:cBhvr>
                                      <p:to>
                                        <p:strVal val="visible"/>
                                      </p:to>
                                    </p:set>
                                    <p:animEffect transition="in" filter="checkerboard(across)">
                                      <p:cBhvr>
                                        <p:cTn id="19"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autoUpdateAnimBg="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9DFF5C49-F1FF-45B2-83F7-28B91F696AE8}"/>
              </a:ext>
            </a:extLst>
          </p:cNvPr>
          <p:cNvSpPr txBox="1">
            <a:spLocks noChangeArrowheads="1"/>
          </p:cNvSpPr>
          <p:nvPr/>
        </p:nvSpPr>
        <p:spPr bwMode="auto">
          <a:xfrm>
            <a:off x="1771650" y="1125141"/>
            <a:ext cx="5372100" cy="7848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Given that y varies directly with x, and y = 3 when x=9,</a:t>
            </a:r>
          </a:p>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Find y when x = 40.5.     HOW??? </a:t>
            </a:r>
          </a:p>
        </p:txBody>
      </p:sp>
      <p:sp>
        <p:nvSpPr>
          <p:cNvPr id="17411" name="Text Box 4">
            <a:extLst>
              <a:ext uri="{FF2B5EF4-FFF2-40B4-BE49-F238E27FC236}">
                <a16:creationId xmlns:a16="http://schemas.microsoft.com/office/drawing/2014/main" id="{27ED460C-CEF6-4E64-98DB-6D0BE9E5822D}"/>
              </a:ext>
            </a:extLst>
          </p:cNvPr>
          <p:cNvSpPr txBox="1">
            <a:spLocks noChangeArrowheads="1"/>
          </p:cNvSpPr>
          <p:nvPr/>
        </p:nvSpPr>
        <p:spPr bwMode="auto">
          <a:xfrm>
            <a:off x="1714500" y="2057400"/>
            <a:ext cx="1485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b="1" u="sng" kern="1200">
                <a:solidFill>
                  <a:srgbClr val="000000"/>
                </a:solidFill>
                <a:latin typeface="Times" panose="02020603050405020304" pitchFamily="18" charset="0"/>
                <a:ea typeface="+mn-ea"/>
                <a:cs typeface="+mn-cs"/>
              </a:rPr>
              <a:t>2 step process</a:t>
            </a:r>
          </a:p>
        </p:txBody>
      </p:sp>
      <p:graphicFrame>
        <p:nvGraphicFramePr>
          <p:cNvPr id="17412" name="Object 5">
            <a:extLst>
              <a:ext uri="{FF2B5EF4-FFF2-40B4-BE49-F238E27FC236}">
                <a16:creationId xmlns:a16="http://schemas.microsoft.com/office/drawing/2014/main" id="{523E233D-C1A8-4CE2-BE68-FD80B47D0841}"/>
              </a:ext>
            </a:extLst>
          </p:cNvPr>
          <p:cNvGraphicFramePr>
            <a:graphicFrameLocks noChangeAspect="1"/>
          </p:cNvGraphicFramePr>
          <p:nvPr/>
        </p:nvGraphicFramePr>
        <p:xfrm>
          <a:off x="4776787" y="2114550"/>
          <a:ext cx="2538413" cy="2446735"/>
        </p:xfrm>
        <a:graphic>
          <a:graphicData uri="http://schemas.openxmlformats.org/presentationml/2006/ole">
            <mc:AlternateContent xmlns:mc="http://schemas.openxmlformats.org/markup-compatibility/2006">
              <mc:Choice xmlns:v="urn:schemas-microsoft-com:vml" Requires="v">
                <p:oleObj spid="_x0000_s12319" name="Document" r:id="rId5" imgW="6235938" imgH="6026032" progId="Word.Document.8">
                  <p:embed/>
                </p:oleObj>
              </mc:Choice>
              <mc:Fallback>
                <p:oleObj name="Document" r:id="rId5" imgW="6235938" imgH="6026032" progId="Word.Document.8">
                  <p:embed/>
                  <p:pic>
                    <p:nvPicPr>
                      <p:cNvPr id="17412" name="Object 5">
                        <a:extLst>
                          <a:ext uri="{FF2B5EF4-FFF2-40B4-BE49-F238E27FC236}">
                            <a16:creationId xmlns:a16="http://schemas.microsoft.com/office/drawing/2014/main" id="{523E233D-C1A8-4CE2-BE68-FD80B47D08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6787" y="2114550"/>
                        <a:ext cx="2538413" cy="2446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Text Box 6">
            <a:extLst>
              <a:ext uri="{FF2B5EF4-FFF2-40B4-BE49-F238E27FC236}">
                <a16:creationId xmlns:a16="http://schemas.microsoft.com/office/drawing/2014/main" id="{60669A57-29E6-42F8-A7FB-0E02795A367E}"/>
              </a:ext>
            </a:extLst>
          </p:cNvPr>
          <p:cNvSpPr txBox="1">
            <a:spLocks noRot="1" noChangeAspect="1" noMove="1" noResize="1" noEditPoints="1" noAdjustHandles="1" noChangeArrowheads="1" noChangeShapeType="1" noTextEdit="1"/>
          </p:cNvSpPr>
          <p:nvPr/>
        </p:nvSpPr>
        <p:spPr bwMode="auto">
          <a:xfrm>
            <a:off x="1337619" y="2421925"/>
            <a:ext cx="3863031" cy="1940387"/>
          </a:xfrm>
          <a:prstGeom prst="rect">
            <a:avLst/>
          </a:prstGeom>
          <a:blipFill rotWithShape="1">
            <a:blip r:embed="rId7"/>
            <a:stretch>
              <a:fillRect l="-1893" t="-18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17415" name="Text Box 7">
            <a:extLst>
              <a:ext uri="{FF2B5EF4-FFF2-40B4-BE49-F238E27FC236}">
                <a16:creationId xmlns:a16="http://schemas.microsoft.com/office/drawing/2014/main" id="{4E276F2F-6EEE-4526-A9C5-F5CCD1D897BD}"/>
              </a:ext>
            </a:extLst>
          </p:cNvPr>
          <p:cNvSpPr txBox="1">
            <a:spLocks noRot="1" noChangeAspect="1" noMove="1" noResize="1" noEditPoints="1" noAdjustHandles="1" noChangeArrowheads="1" noChangeShapeType="1" noTextEdit="1"/>
          </p:cNvSpPr>
          <p:nvPr/>
        </p:nvSpPr>
        <p:spPr bwMode="auto">
          <a:xfrm>
            <a:off x="1314450" y="3997604"/>
            <a:ext cx="3543300" cy="935112"/>
          </a:xfrm>
          <a:prstGeom prst="rect">
            <a:avLst/>
          </a:prstGeom>
          <a:blipFill rotWithShape="1">
            <a:blip r:embed="rId8"/>
            <a:stretch>
              <a:fillRect l="-2065" t="-3902" r="-1419" b="-341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17416" name="Text Box 8">
            <a:extLst>
              <a:ext uri="{FF2B5EF4-FFF2-40B4-BE49-F238E27FC236}">
                <a16:creationId xmlns:a16="http://schemas.microsoft.com/office/drawing/2014/main" id="{28EE7D67-96CF-4CFC-BFF0-5C4E3BBC7F8C}"/>
              </a:ext>
            </a:extLst>
          </p:cNvPr>
          <p:cNvSpPr txBox="1">
            <a:spLocks noChangeArrowheads="1"/>
          </p:cNvSpPr>
          <p:nvPr/>
        </p:nvSpPr>
        <p:spPr bwMode="auto">
          <a:xfrm>
            <a:off x="5200650" y="4000500"/>
            <a:ext cx="2000250" cy="1061829"/>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Therefore:</a:t>
            </a:r>
          </a:p>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X =40.5 when Y=13.5</a:t>
            </a:r>
          </a:p>
        </p:txBody>
      </p:sp>
      <p:sp>
        <p:nvSpPr>
          <p:cNvPr id="2" name="Text Box 11">
            <a:extLst>
              <a:ext uri="{FF2B5EF4-FFF2-40B4-BE49-F238E27FC236}">
                <a16:creationId xmlns:a16="http://schemas.microsoft.com/office/drawing/2014/main" id="{6177AC18-8D9D-4413-9B5D-2EEBEA4AF26A}"/>
              </a:ext>
            </a:extLst>
          </p:cNvPr>
          <p:cNvSpPr txBox="1">
            <a:spLocks noChangeArrowheads="1"/>
          </p:cNvSpPr>
          <p:nvPr/>
        </p:nvSpPr>
        <p:spPr bwMode="auto">
          <a:xfrm>
            <a:off x="1314450" y="479823"/>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2400" b="1" kern="1200">
                <a:solidFill>
                  <a:srgbClr val="CC9900"/>
                </a:solidFill>
                <a:latin typeface="Times" panose="02020603050405020304" pitchFamily="18" charset="0"/>
                <a:ea typeface="+mn-ea"/>
                <a:cs typeface="+mn-cs"/>
              </a:rPr>
              <a:t>Using Direct Variation to find unknowns (y = kx)</a:t>
            </a:r>
          </a:p>
        </p:txBody>
      </p:sp>
      <p:sp>
        <p:nvSpPr>
          <p:cNvPr id="9" name="Right Arrow 8">
            <a:extLst>
              <a:ext uri="{FF2B5EF4-FFF2-40B4-BE49-F238E27FC236}">
                <a16:creationId xmlns:a16="http://schemas.microsoft.com/office/drawing/2014/main" id="{FD495DE0-7EE9-4157-AB2F-E225F658FF0B}"/>
              </a:ext>
            </a:extLst>
          </p:cNvPr>
          <p:cNvSpPr>
            <a:spLocks noChangeArrowheads="1"/>
          </p:cNvSpPr>
          <p:nvPr/>
        </p:nvSpPr>
        <p:spPr bwMode="auto">
          <a:xfrm>
            <a:off x="2000250" y="3065860"/>
            <a:ext cx="800100" cy="203597"/>
          </a:xfrm>
          <a:prstGeom prst="rightArrow">
            <a:avLst>
              <a:gd name="adj1" fmla="val 50000"/>
              <a:gd name="adj2" fmla="val 50014"/>
            </a:avLst>
          </a:prstGeom>
          <a:solidFill>
            <a:schemeClr val="accent1"/>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endParaRPr lang="en-US" altLang="en-US" sz="1350" kern="1200">
              <a:solidFill>
                <a:srgbClr val="000000"/>
              </a:solidFill>
              <a:ea typeface="+mn-ea"/>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checkerboard(across)">
                                      <p:cBhvr>
                                        <p:cTn id="7" dur="500"/>
                                        <p:tgtEl>
                                          <p:spTgt spid="1741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checkerboard(across)">
                                      <p:cBhvr>
                                        <p:cTn id="16" dur="500"/>
                                        <p:tgtEl>
                                          <p:spTgt spid="174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7416"/>
                                        </p:tgtEl>
                                        <p:attrNameLst>
                                          <p:attrName>style.visibility</p:attrName>
                                        </p:attrNameLst>
                                      </p:cBhvr>
                                      <p:to>
                                        <p:strVal val="visible"/>
                                      </p:to>
                                    </p:set>
                                    <p:animEffect transition="in" filter="checkerboard(across)">
                                      <p:cBhvr>
                                        <p:cTn id="21"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autoUpdateAnimBg="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5A976683-D71E-411F-9827-222E34B2025E}"/>
              </a:ext>
            </a:extLst>
          </p:cNvPr>
          <p:cNvSpPr txBox="1">
            <a:spLocks noChangeArrowheads="1"/>
          </p:cNvSpPr>
          <p:nvPr/>
        </p:nvSpPr>
        <p:spPr bwMode="auto">
          <a:xfrm>
            <a:off x="1771650" y="1125141"/>
            <a:ext cx="5372100" cy="1061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Given that y varies directly with x, and y = 6 when x=-5,</a:t>
            </a:r>
          </a:p>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Find y when x = -8.               HOW???</a:t>
            </a:r>
          </a:p>
        </p:txBody>
      </p:sp>
      <p:sp>
        <p:nvSpPr>
          <p:cNvPr id="19459" name="Text Box 4">
            <a:extLst>
              <a:ext uri="{FF2B5EF4-FFF2-40B4-BE49-F238E27FC236}">
                <a16:creationId xmlns:a16="http://schemas.microsoft.com/office/drawing/2014/main" id="{F606D070-11D4-42C4-B746-A62034BB7C97}"/>
              </a:ext>
            </a:extLst>
          </p:cNvPr>
          <p:cNvSpPr txBox="1">
            <a:spLocks noChangeArrowheads="1"/>
          </p:cNvSpPr>
          <p:nvPr/>
        </p:nvSpPr>
        <p:spPr bwMode="auto">
          <a:xfrm>
            <a:off x="1704975" y="2000250"/>
            <a:ext cx="1485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b="1" u="sng" kern="1200">
                <a:solidFill>
                  <a:srgbClr val="000000"/>
                </a:solidFill>
                <a:latin typeface="Times" panose="02020603050405020304" pitchFamily="18" charset="0"/>
                <a:ea typeface="+mn-ea"/>
                <a:cs typeface="+mn-cs"/>
              </a:rPr>
              <a:t>2 step process</a:t>
            </a:r>
          </a:p>
        </p:txBody>
      </p:sp>
      <p:graphicFrame>
        <p:nvGraphicFramePr>
          <p:cNvPr id="19460" name="Object 5">
            <a:extLst>
              <a:ext uri="{FF2B5EF4-FFF2-40B4-BE49-F238E27FC236}">
                <a16:creationId xmlns:a16="http://schemas.microsoft.com/office/drawing/2014/main" id="{114BA3B2-A36B-4208-89DA-7FB2873F6B0E}"/>
              </a:ext>
            </a:extLst>
          </p:cNvPr>
          <p:cNvGraphicFramePr>
            <a:graphicFrameLocks noChangeAspect="1"/>
          </p:cNvGraphicFramePr>
          <p:nvPr/>
        </p:nvGraphicFramePr>
        <p:xfrm>
          <a:off x="4685110" y="2231232"/>
          <a:ext cx="2476500" cy="2180035"/>
        </p:xfrm>
        <a:graphic>
          <a:graphicData uri="http://schemas.openxmlformats.org/presentationml/2006/ole">
            <mc:AlternateContent xmlns:mc="http://schemas.openxmlformats.org/markup-compatibility/2006">
              <mc:Choice xmlns:v="urn:schemas-microsoft-com:vml" Requires="v">
                <p:oleObj spid="_x0000_s13343" name="Document" r:id="rId4" imgW="6235938" imgH="5503236" progId="Word.Document.8">
                  <p:embed/>
                </p:oleObj>
              </mc:Choice>
              <mc:Fallback>
                <p:oleObj name="Document" r:id="rId4" imgW="6235938" imgH="5503236" progId="Word.Document.8">
                  <p:embed/>
                  <p:pic>
                    <p:nvPicPr>
                      <p:cNvPr id="19460" name="Object 5">
                        <a:extLst>
                          <a:ext uri="{FF2B5EF4-FFF2-40B4-BE49-F238E27FC236}">
                            <a16:creationId xmlns:a16="http://schemas.microsoft.com/office/drawing/2014/main" id="{114BA3B2-A36B-4208-89DA-7FB2873F6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110" y="2231232"/>
                        <a:ext cx="2476500" cy="2180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8" name="Text Box 6">
            <a:extLst>
              <a:ext uri="{FF2B5EF4-FFF2-40B4-BE49-F238E27FC236}">
                <a16:creationId xmlns:a16="http://schemas.microsoft.com/office/drawing/2014/main" id="{73560552-9E75-45B0-81C8-38AF25668486}"/>
              </a:ext>
            </a:extLst>
          </p:cNvPr>
          <p:cNvSpPr txBox="1">
            <a:spLocks noRot="1" noChangeAspect="1" noMove="1" noResize="1" noEditPoints="1" noAdjustHandles="1" noChangeArrowheads="1" noChangeShapeType="1" noTextEdit="1"/>
          </p:cNvSpPr>
          <p:nvPr/>
        </p:nvSpPr>
        <p:spPr bwMode="auto">
          <a:xfrm>
            <a:off x="1171575" y="2321090"/>
            <a:ext cx="3771900" cy="936459"/>
          </a:xfrm>
          <a:prstGeom prst="rect">
            <a:avLst/>
          </a:prstGeom>
          <a:blipFill rotWithShape="1">
            <a:blip r:embed="rId6"/>
            <a:stretch>
              <a:fillRect l="-1697" t="-3431" b="-343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18439" name="Text Box 7">
            <a:extLst>
              <a:ext uri="{FF2B5EF4-FFF2-40B4-BE49-F238E27FC236}">
                <a16:creationId xmlns:a16="http://schemas.microsoft.com/office/drawing/2014/main" id="{8051001C-D6E1-4A2C-82BD-49587BA7323F}"/>
              </a:ext>
            </a:extLst>
          </p:cNvPr>
          <p:cNvSpPr txBox="1">
            <a:spLocks noChangeArrowheads="1"/>
          </p:cNvSpPr>
          <p:nvPr/>
        </p:nvSpPr>
        <p:spPr bwMode="auto">
          <a:xfrm>
            <a:off x="1257300" y="3771900"/>
            <a:ext cx="3600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CC9900"/>
                </a:solidFill>
                <a:latin typeface="Times" panose="02020603050405020304" pitchFamily="18" charset="0"/>
                <a:ea typeface="+mn-ea"/>
                <a:cs typeface="+mn-cs"/>
              </a:rPr>
              <a:t>2. Use y = kx. Find the unknown (x).</a:t>
            </a:r>
          </a:p>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           y= -1.2(-8)  </a:t>
            </a:r>
          </a:p>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	x= 9.6	</a:t>
            </a:r>
          </a:p>
        </p:txBody>
      </p:sp>
      <p:sp>
        <p:nvSpPr>
          <p:cNvPr id="18440" name="Text Box 8">
            <a:extLst>
              <a:ext uri="{FF2B5EF4-FFF2-40B4-BE49-F238E27FC236}">
                <a16:creationId xmlns:a16="http://schemas.microsoft.com/office/drawing/2014/main" id="{0DD43C48-49FE-41F0-AD11-4240E3763CD4}"/>
              </a:ext>
            </a:extLst>
          </p:cNvPr>
          <p:cNvSpPr txBox="1">
            <a:spLocks noChangeArrowheads="1"/>
          </p:cNvSpPr>
          <p:nvPr/>
        </p:nvSpPr>
        <p:spPr bwMode="auto">
          <a:xfrm>
            <a:off x="5143500" y="4114800"/>
            <a:ext cx="2000250" cy="784830"/>
          </a:xfrm>
          <a:prstGeom prst="rect">
            <a:avLst/>
          </a:prstGeom>
          <a:noFill/>
          <a:ln w="158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Therefore:</a:t>
            </a:r>
          </a:p>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X =-8 when Y=9.6</a:t>
            </a:r>
          </a:p>
        </p:txBody>
      </p:sp>
      <p:sp>
        <p:nvSpPr>
          <p:cNvPr id="19464" name="Text Box 11">
            <a:extLst>
              <a:ext uri="{FF2B5EF4-FFF2-40B4-BE49-F238E27FC236}">
                <a16:creationId xmlns:a16="http://schemas.microsoft.com/office/drawing/2014/main" id="{5180BB6F-94EB-47F2-97C1-B42CF15880F4}"/>
              </a:ext>
            </a:extLst>
          </p:cNvPr>
          <p:cNvSpPr txBox="1">
            <a:spLocks noChangeArrowheads="1"/>
          </p:cNvSpPr>
          <p:nvPr/>
        </p:nvSpPr>
        <p:spPr bwMode="auto">
          <a:xfrm>
            <a:off x="1314450" y="479823"/>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2400" b="1" kern="1200">
                <a:solidFill>
                  <a:srgbClr val="CC9900"/>
                </a:solidFill>
                <a:latin typeface="Times" panose="02020603050405020304" pitchFamily="18" charset="0"/>
                <a:ea typeface="+mn-ea"/>
                <a:cs typeface="+mn-cs"/>
              </a:rPr>
              <a:t>Using Direct Variation to find unknowns (y = kx)</a:t>
            </a:r>
          </a:p>
        </p:txBody>
      </p:sp>
      <p:sp>
        <p:nvSpPr>
          <p:cNvPr id="9" name="Right Arrow 8">
            <a:extLst>
              <a:ext uri="{FF2B5EF4-FFF2-40B4-BE49-F238E27FC236}">
                <a16:creationId xmlns:a16="http://schemas.microsoft.com/office/drawing/2014/main" id="{D8BD3228-22AC-4C9D-B9B7-2357DC612D90}"/>
              </a:ext>
            </a:extLst>
          </p:cNvPr>
          <p:cNvSpPr>
            <a:spLocks noChangeArrowheads="1"/>
          </p:cNvSpPr>
          <p:nvPr/>
        </p:nvSpPr>
        <p:spPr bwMode="auto">
          <a:xfrm>
            <a:off x="1943100" y="2914651"/>
            <a:ext cx="800100" cy="203597"/>
          </a:xfrm>
          <a:prstGeom prst="rightArrow">
            <a:avLst>
              <a:gd name="adj1" fmla="val 50000"/>
              <a:gd name="adj2" fmla="val 50014"/>
            </a:avLst>
          </a:prstGeom>
          <a:solidFill>
            <a:schemeClr val="accent1"/>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endParaRPr lang="en-US" altLang="en-US" sz="1350" kern="1200">
              <a:solidFill>
                <a:srgbClr val="000000"/>
              </a:solidFill>
              <a:ea typeface="+mn-ea"/>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circle(in)">
                                      <p:cBhvr>
                                        <p:cTn id="7" dur="2000"/>
                                        <p:tgtEl>
                                          <p:spTgt spid="184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439">
                                            <p:txEl>
                                              <p:pRg st="0" end="0"/>
                                            </p:txEl>
                                          </p:spTgt>
                                        </p:tgtEl>
                                        <p:attrNameLst>
                                          <p:attrName>style.visibility</p:attrName>
                                        </p:attrNameLst>
                                      </p:cBhvr>
                                      <p:to>
                                        <p:strVal val="visible"/>
                                      </p:to>
                                    </p:set>
                                    <p:anim calcmode="lin" valueType="num">
                                      <p:cBhvr additive="base">
                                        <p:cTn id="15" dur="500" fill="hold"/>
                                        <p:tgtEl>
                                          <p:spTgt spid="1843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439">
                                            <p:txEl>
                                              <p:pRg st="1" end="1"/>
                                            </p:txEl>
                                          </p:spTgt>
                                        </p:tgtEl>
                                        <p:attrNameLst>
                                          <p:attrName>style.visibility</p:attrName>
                                        </p:attrNameLst>
                                      </p:cBhvr>
                                      <p:to>
                                        <p:strVal val="visible"/>
                                      </p:to>
                                    </p:set>
                                    <p:anim calcmode="lin" valueType="num">
                                      <p:cBhvr additive="base">
                                        <p:cTn id="19" dur="500" fill="hold"/>
                                        <p:tgtEl>
                                          <p:spTgt spid="184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439">
                                            <p:txEl>
                                              <p:pRg st="2" end="2"/>
                                            </p:txEl>
                                          </p:spTgt>
                                        </p:tgtEl>
                                        <p:attrNameLst>
                                          <p:attrName>style.visibility</p:attrName>
                                        </p:attrNameLst>
                                      </p:cBhvr>
                                      <p:to>
                                        <p:strVal val="visible"/>
                                      </p:to>
                                    </p:set>
                                    <p:anim calcmode="lin" valueType="num">
                                      <p:cBhvr additive="base">
                                        <p:cTn id="23" dur="500" fill="hold"/>
                                        <p:tgtEl>
                                          <p:spTgt spid="1843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440"/>
                                        </p:tgtEl>
                                        <p:attrNameLst>
                                          <p:attrName>style.visibility</p:attrName>
                                        </p:attrNameLst>
                                      </p:cBhvr>
                                      <p:to>
                                        <p:strVal val="visible"/>
                                      </p:to>
                                    </p:set>
                                    <p:animEffect transition="in" filter="checkerboard(across)">
                                      <p:cBhvr>
                                        <p:cTn id="29"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build="allAtOnce"/>
      <p:bldP spid="18440" grpId="0" animBg="1" autoUpdateAnimBg="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36C739DD-92C7-4A22-A8CA-AC8077091E21}"/>
              </a:ext>
            </a:extLst>
          </p:cNvPr>
          <p:cNvSpPr txBox="1">
            <a:spLocks noChangeArrowheads="1"/>
          </p:cNvSpPr>
          <p:nvPr/>
        </p:nvSpPr>
        <p:spPr bwMode="auto">
          <a:xfrm>
            <a:off x="1314450" y="628650"/>
            <a:ext cx="6686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2400" kern="1200">
                <a:solidFill>
                  <a:srgbClr val="CC9900"/>
                </a:solidFill>
                <a:latin typeface="Comic Sans MS" panose="030F0702030302020204" pitchFamily="66" charset="0"/>
                <a:ea typeface="+mn-ea"/>
                <a:cs typeface="+mn-cs"/>
              </a:rPr>
              <a:t>Using Direct Variation to solve word problems</a:t>
            </a:r>
            <a:endParaRPr lang="en-US" altLang="en-US" sz="1800" kern="1200">
              <a:solidFill>
                <a:srgbClr val="CC9900"/>
              </a:solidFill>
              <a:latin typeface="Times" panose="02020603050405020304" pitchFamily="18" charset="0"/>
              <a:ea typeface="+mn-ea"/>
              <a:cs typeface="+mn-cs"/>
            </a:endParaRPr>
          </a:p>
        </p:txBody>
      </p:sp>
      <p:sp>
        <p:nvSpPr>
          <p:cNvPr id="20483" name="Text Box 4">
            <a:extLst>
              <a:ext uri="{FF2B5EF4-FFF2-40B4-BE49-F238E27FC236}">
                <a16:creationId xmlns:a16="http://schemas.microsoft.com/office/drawing/2014/main" id="{E0005586-7A94-42CD-905D-F6C0A6D486FE}"/>
              </a:ext>
            </a:extLst>
          </p:cNvPr>
          <p:cNvSpPr txBox="1">
            <a:spLocks noChangeArrowheads="1"/>
          </p:cNvSpPr>
          <p:nvPr/>
        </p:nvSpPr>
        <p:spPr bwMode="auto">
          <a:xfrm>
            <a:off x="1600200" y="1257301"/>
            <a:ext cx="2400300" cy="1892826"/>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Problem:</a:t>
            </a:r>
          </a:p>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A car uses 8 gallons of gasoline to travel 290 miles. How much gasoline will the car use to travel 400 miles?</a:t>
            </a:r>
          </a:p>
        </p:txBody>
      </p:sp>
      <p:sp>
        <p:nvSpPr>
          <p:cNvPr id="20484" name="Text Box 5">
            <a:extLst>
              <a:ext uri="{FF2B5EF4-FFF2-40B4-BE49-F238E27FC236}">
                <a16:creationId xmlns:a16="http://schemas.microsoft.com/office/drawing/2014/main" id="{C6C7F6B1-E143-4DB3-9E7A-8E10C4C7F12F}"/>
              </a:ext>
            </a:extLst>
          </p:cNvPr>
          <p:cNvSpPr txBox="1">
            <a:spLocks noChangeArrowheads="1"/>
          </p:cNvSpPr>
          <p:nvPr/>
        </p:nvSpPr>
        <p:spPr bwMode="auto">
          <a:xfrm>
            <a:off x="4286250" y="1371600"/>
            <a:ext cx="302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b="1" kern="1200">
                <a:solidFill>
                  <a:srgbClr val="CC9900"/>
                </a:solidFill>
                <a:latin typeface="Times" panose="02020603050405020304" pitchFamily="18" charset="0"/>
                <a:ea typeface="+mn-ea"/>
                <a:cs typeface="+mn-cs"/>
              </a:rPr>
              <a:t>Step One</a:t>
            </a:r>
            <a:r>
              <a:rPr lang="en-US" altLang="en-US" sz="1800" kern="1200">
                <a:solidFill>
                  <a:srgbClr val="CC9900"/>
                </a:solidFill>
                <a:latin typeface="Times" panose="02020603050405020304" pitchFamily="18" charset="0"/>
                <a:ea typeface="+mn-ea"/>
                <a:cs typeface="+mn-cs"/>
              </a:rPr>
              <a:t>: Find points in table</a:t>
            </a:r>
          </a:p>
        </p:txBody>
      </p:sp>
      <p:graphicFrame>
        <p:nvGraphicFramePr>
          <p:cNvPr id="20486" name="Object 6">
            <a:extLst>
              <a:ext uri="{FF2B5EF4-FFF2-40B4-BE49-F238E27FC236}">
                <a16:creationId xmlns:a16="http://schemas.microsoft.com/office/drawing/2014/main" id="{16D222C1-729C-4DFA-B5BC-961A24A53270}"/>
              </a:ext>
            </a:extLst>
          </p:cNvPr>
          <p:cNvGraphicFramePr>
            <a:graphicFrameLocks noChangeAspect="1"/>
          </p:cNvGraphicFramePr>
          <p:nvPr/>
        </p:nvGraphicFramePr>
        <p:xfrm>
          <a:off x="4736307" y="1883569"/>
          <a:ext cx="2527697" cy="2139554"/>
        </p:xfrm>
        <a:graphic>
          <a:graphicData uri="http://schemas.openxmlformats.org/presentationml/2006/ole">
            <mc:AlternateContent xmlns:mc="http://schemas.openxmlformats.org/markup-compatibility/2006">
              <mc:Choice xmlns:v="urn:schemas-microsoft-com:vml" Requires="v">
                <p:oleObj spid="_x0000_s14367" name="Document" r:id="rId5" imgW="8138250" imgH="6898321" progId="Word.Document.8">
                  <p:embed/>
                </p:oleObj>
              </mc:Choice>
              <mc:Fallback>
                <p:oleObj name="Document" r:id="rId5" imgW="8138250" imgH="6898321" progId="Word.Document.8">
                  <p:embed/>
                  <p:pic>
                    <p:nvPicPr>
                      <p:cNvPr id="20486" name="Object 6">
                        <a:extLst>
                          <a:ext uri="{FF2B5EF4-FFF2-40B4-BE49-F238E27FC236}">
                            <a16:creationId xmlns:a16="http://schemas.microsoft.com/office/drawing/2014/main" id="{16D222C1-729C-4DFA-B5BC-961A24A532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6307" y="1883569"/>
                        <a:ext cx="2527697" cy="2139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7" name="Text Box 7">
            <a:extLst>
              <a:ext uri="{FF2B5EF4-FFF2-40B4-BE49-F238E27FC236}">
                <a16:creationId xmlns:a16="http://schemas.microsoft.com/office/drawing/2014/main" id="{E079A5C3-B009-42E7-BF6C-BFB2C19C0BCA}"/>
              </a:ext>
            </a:extLst>
          </p:cNvPr>
          <p:cNvSpPr txBox="1">
            <a:spLocks noRot="1" noChangeAspect="1" noMove="1" noResize="1" noEditPoints="1" noAdjustHandles="1" noChangeArrowheads="1" noChangeShapeType="1" noTextEdit="1"/>
          </p:cNvSpPr>
          <p:nvPr/>
        </p:nvSpPr>
        <p:spPr bwMode="auto">
          <a:xfrm>
            <a:off x="1314450" y="3294460"/>
            <a:ext cx="3257550" cy="1629196"/>
          </a:xfrm>
          <a:prstGeom prst="rect">
            <a:avLst/>
          </a:prstGeom>
          <a:blipFill rotWithShape="1">
            <a:blip r:embed="rId7"/>
            <a:stretch>
              <a:fillRect l="-2247" t="-2247" b="-561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20488" name="Text Box 8">
            <a:extLst>
              <a:ext uri="{FF2B5EF4-FFF2-40B4-BE49-F238E27FC236}">
                <a16:creationId xmlns:a16="http://schemas.microsoft.com/office/drawing/2014/main" id="{187A36AC-531D-4716-A341-ECD3B95A7715}"/>
              </a:ext>
            </a:extLst>
          </p:cNvPr>
          <p:cNvSpPr txBox="1">
            <a:spLocks noChangeArrowheads="1"/>
          </p:cNvSpPr>
          <p:nvPr/>
        </p:nvSpPr>
        <p:spPr bwMode="auto">
          <a:xfrm>
            <a:off x="4572000" y="2971800"/>
            <a:ext cx="31432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r>
              <a:rPr lang="en-US" altLang="en-US" sz="1800" b="1" kern="1200">
                <a:solidFill>
                  <a:srgbClr val="CC9900"/>
                </a:solidFill>
                <a:latin typeface="Times" panose="02020603050405020304" pitchFamily="18" charset="0"/>
                <a:ea typeface="+mn-ea"/>
                <a:cs typeface="+mn-cs"/>
              </a:rPr>
              <a:t>Step Three:</a:t>
            </a:r>
            <a:r>
              <a:rPr lang="en-US" altLang="en-US" sz="1800" kern="1200">
                <a:solidFill>
                  <a:srgbClr val="000000"/>
                </a:solidFill>
                <a:latin typeface="Times" panose="02020603050405020304" pitchFamily="18" charset="0"/>
                <a:ea typeface="+mn-ea"/>
                <a:cs typeface="+mn-cs"/>
              </a:rPr>
              <a:t>  Use the equation </a:t>
            </a:r>
          </a:p>
          <a:p>
            <a:pPr defTabSz="685800" eaLnBrk="0" fontAlgn="base" hangingPunct="0">
              <a:spcBef>
                <a:spcPct val="0"/>
              </a:spcBef>
              <a:spcAft>
                <a:spcPct val="0"/>
              </a:spcAft>
              <a:buClrTx/>
              <a:buSzTx/>
              <a:buNone/>
            </a:pPr>
            <a:r>
              <a:rPr lang="en-US" altLang="en-US" sz="1800" kern="1200">
                <a:solidFill>
                  <a:srgbClr val="000000"/>
                </a:solidFill>
                <a:latin typeface="Times" panose="02020603050405020304" pitchFamily="18" charset="0"/>
                <a:ea typeface="+mn-ea"/>
                <a:cs typeface="+mn-cs"/>
              </a:rPr>
              <a:t>to find the unknown.</a:t>
            </a:r>
          </a:p>
          <a:p>
            <a:pPr defTabSz="685800" eaLnBrk="0" fontAlgn="base" hangingPunct="0">
              <a:spcBef>
                <a:spcPct val="0"/>
              </a:spcBef>
              <a:spcAft>
                <a:spcPct val="0"/>
              </a:spcAft>
              <a:buClrTx/>
              <a:buSzTx/>
              <a:buNone/>
            </a:pPr>
            <a:endParaRPr lang="en-US" altLang="en-US" sz="1800" kern="1200">
              <a:solidFill>
                <a:srgbClr val="000000"/>
              </a:solidFill>
              <a:latin typeface="Times" panose="02020603050405020304" pitchFamily="18" charset="0"/>
              <a:ea typeface="+mn-ea"/>
              <a:cs typeface="+mn-cs"/>
            </a:endParaRPr>
          </a:p>
          <a:p>
            <a:pPr defTabSz="685800" eaLnBrk="0" fontAlgn="base" hangingPunct="0">
              <a:spcBef>
                <a:spcPct val="0"/>
              </a:spcBef>
              <a:spcAft>
                <a:spcPct val="0"/>
              </a:spcAft>
              <a:buClrTx/>
              <a:buSzTx/>
              <a:buNone/>
            </a:pPr>
            <a:r>
              <a:rPr lang="en-US" altLang="en-US" sz="1800" kern="1200">
                <a:solidFill>
                  <a:srgbClr val="000000"/>
                </a:solidFill>
                <a:latin typeface="Times" panose="02020603050405020304" pitchFamily="18" charset="0"/>
                <a:ea typeface="+mn-ea"/>
                <a:cs typeface="+mn-cs"/>
              </a:rPr>
              <a:t>	400   =36.25x </a:t>
            </a:r>
          </a:p>
          <a:p>
            <a:pPr defTabSz="685800" eaLnBrk="0" fontAlgn="base" hangingPunct="0">
              <a:spcBef>
                <a:spcPct val="0"/>
              </a:spcBef>
              <a:spcAft>
                <a:spcPct val="0"/>
              </a:spcAft>
              <a:buClrTx/>
              <a:buSzTx/>
              <a:buNone/>
            </a:pPr>
            <a:r>
              <a:rPr lang="en-US" altLang="en-US" sz="1800" kern="1200">
                <a:solidFill>
                  <a:srgbClr val="000000"/>
                </a:solidFill>
                <a:latin typeface="Times" panose="02020603050405020304" pitchFamily="18" charset="0"/>
                <a:ea typeface="+mn-ea"/>
                <a:cs typeface="+mn-cs"/>
              </a:rPr>
              <a:t>	</a:t>
            </a:r>
            <a:r>
              <a:rPr lang="en-US" altLang="en-US" sz="1800" u="sng" kern="1200">
                <a:solidFill>
                  <a:srgbClr val="000000"/>
                </a:solidFill>
                <a:latin typeface="Times" panose="02020603050405020304" pitchFamily="18" charset="0"/>
                <a:ea typeface="+mn-ea"/>
                <a:cs typeface="+mn-cs"/>
              </a:rPr>
              <a:t>400</a:t>
            </a:r>
            <a:r>
              <a:rPr lang="en-US" altLang="en-US" sz="1800" kern="1200">
                <a:solidFill>
                  <a:srgbClr val="000000"/>
                </a:solidFill>
                <a:latin typeface="Times" panose="02020603050405020304" pitchFamily="18" charset="0"/>
                <a:ea typeface="+mn-ea"/>
                <a:cs typeface="+mn-cs"/>
              </a:rPr>
              <a:t>   =</a:t>
            </a:r>
            <a:r>
              <a:rPr lang="en-US" altLang="en-US" sz="1800" u="sng" kern="1200">
                <a:solidFill>
                  <a:srgbClr val="000000"/>
                </a:solidFill>
                <a:latin typeface="Times" panose="02020603050405020304" pitchFamily="18" charset="0"/>
                <a:ea typeface="+mn-ea"/>
                <a:cs typeface="+mn-cs"/>
              </a:rPr>
              <a:t>36.25x</a:t>
            </a:r>
            <a:endParaRPr lang="en-US" altLang="en-US" sz="1800" kern="1200">
              <a:solidFill>
                <a:srgbClr val="000000"/>
              </a:solidFill>
              <a:latin typeface="Times" panose="02020603050405020304" pitchFamily="18" charset="0"/>
              <a:ea typeface="+mn-ea"/>
              <a:cs typeface="+mn-cs"/>
            </a:endParaRPr>
          </a:p>
          <a:p>
            <a:pPr defTabSz="685800" eaLnBrk="0" fontAlgn="base" hangingPunct="0">
              <a:spcBef>
                <a:spcPct val="0"/>
              </a:spcBef>
              <a:spcAft>
                <a:spcPct val="0"/>
              </a:spcAft>
              <a:buClrTx/>
              <a:buSzTx/>
              <a:buNone/>
            </a:pPr>
            <a:r>
              <a:rPr lang="en-US" altLang="en-US" sz="1800" kern="1200">
                <a:solidFill>
                  <a:srgbClr val="000000"/>
                </a:solidFill>
                <a:latin typeface="Times" panose="02020603050405020304" pitchFamily="18" charset="0"/>
                <a:ea typeface="+mn-ea"/>
                <a:cs typeface="+mn-cs"/>
              </a:rPr>
              <a:t>	36.25	36.25</a:t>
            </a:r>
          </a:p>
          <a:p>
            <a:pPr defTabSz="685800" eaLnBrk="0" fontAlgn="base" hangingPunct="0">
              <a:spcBef>
                <a:spcPct val="0"/>
              </a:spcBef>
              <a:spcAft>
                <a:spcPct val="0"/>
              </a:spcAft>
              <a:buClrTx/>
              <a:buSzTx/>
              <a:buNone/>
            </a:pPr>
            <a:r>
              <a:rPr lang="en-US" altLang="en-US" sz="1800" kern="1200">
                <a:solidFill>
                  <a:srgbClr val="000000"/>
                </a:solidFill>
                <a:latin typeface="Times" panose="02020603050405020304" pitchFamily="18" charset="0"/>
                <a:ea typeface="+mn-ea"/>
                <a:cs typeface="+mn-cs"/>
              </a:rPr>
              <a:t>                x = 11.03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ox(out)">
                                      <p:cBhvr>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 calcmode="lin" valueType="num">
                                      <p:cBhvr additive="base">
                                        <p:cTn id="12" dur="500" fill="hold"/>
                                        <p:tgtEl>
                                          <p:spTgt spid="20487"/>
                                        </p:tgtEl>
                                        <p:attrNameLst>
                                          <p:attrName>ppt_x</p:attrName>
                                        </p:attrNameLst>
                                      </p:cBhvr>
                                      <p:tavLst>
                                        <p:tav tm="0">
                                          <p:val>
                                            <p:strVal val="0-#ppt_w/2"/>
                                          </p:val>
                                        </p:tav>
                                        <p:tav tm="100000">
                                          <p:val>
                                            <p:strVal val="#ppt_x"/>
                                          </p:val>
                                        </p:tav>
                                      </p:tavLst>
                                    </p:anim>
                                    <p:anim calcmode="lin" valueType="num">
                                      <p:cBhvr additive="base">
                                        <p:cTn id="13"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0488"/>
                                        </p:tgtEl>
                                        <p:attrNameLst>
                                          <p:attrName>style.visibility</p:attrName>
                                        </p:attrNameLst>
                                      </p:cBhvr>
                                      <p:to>
                                        <p:strVal val="visible"/>
                                      </p:to>
                                    </p:set>
                                    <p:anim calcmode="lin" valueType="num">
                                      <p:cBhvr additive="base">
                                        <p:cTn id="18" dur="500" fill="hold"/>
                                        <p:tgtEl>
                                          <p:spTgt spid="20488"/>
                                        </p:tgtEl>
                                        <p:attrNameLst>
                                          <p:attrName>ppt_x</p:attrName>
                                        </p:attrNameLst>
                                      </p:cBhvr>
                                      <p:tavLst>
                                        <p:tav tm="0">
                                          <p:val>
                                            <p:strVal val="1+#ppt_w/2"/>
                                          </p:val>
                                        </p:tav>
                                        <p:tav tm="100000">
                                          <p:val>
                                            <p:strVal val="#ppt_x"/>
                                          </p:val>
                                        </p:tav>
                                      </p:tavLst>
                                    </p:anim>
                                    <p:anim calcmode="lin" valueType="num">
                                      <p:cBhvr additive="base">
                                        <p:cTn id="19"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0488">
                                            <p:txEl>
                                              <p:pRg st="3" end="3"/>
                                            </p:txEl>
                                          </p:spTgt>
                                        </p:tgtEl>
                                        <p:attrNameLst>
                                          <p:attrName>style.visibility</p:attrName>
                                        </p:attrNameLst>
                                      </p:cBhvr>
                                      <p:to>
                                        <p:strVal val="visible"/>
                                      </p:to>
                                    </p:set>
                                    <p:animEffect transition="in" filter="fade">
                                      <p:cBhvr>
                                        <p:cTn id="24" dur="500"/>
                                        <p:tgtEl>
                                          <p:spTgt spid="20488">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5" presetClass="entr" presetSubtype="0" fill="hold" nodeType="clickEffect">
                                  <p:stCondLst>
                                    <p:cond delay="60000"/>
                                  </p:stCondLst>
                                  <p:childTnLst>
                                    <p:set>
                                      <p:cBhvr>
                                        <p:cTn id="28" dur="1" fill="hold">
                                          <p:stCondLst>
                                            <p:cond delay="0"/>
                                          </p:stCondLst>
                                        </p:cTn>
                                        <p:tgtEl>
                                          <p:spTgt spid="20488">
                                            <p:txEl>
                                              <p:pRg st="4" end="4"/>
                                            </p:txEl>
                                          </p:spTgt>
                                        </p:tgtEl>
                                        <p:attrNameLst>
                                          <p:attrName>style.visibility</p:attrName>
                                        </p:attrNameLst>
                                      </p:cBhvr>
                                      <p:to>
                                        <p:strVal val="visible"/>
                                      </p:to>
                                    </p:set>
                                    <p:animEffect transition="in" filter="fade">
                                      <p:cBhvr>
                                        <p:cTn id="29" dur="2000"/>
                                        <p:tgtEl>
                                          <p:spTgt spid="20488">
                                            <p:txEl>
                                              <p:pRg st="4" end="4"/>
                                            </p:txEl>
                                          </p:spTgt>
                                        </p:tgtEl>
                                      </p:cBhvr>
                                    </p:animEffect>
                                    <p:anim calcmode="lin" valueType="num">
                                      <p:cBhvr>
                                        <p:cTn id="30" dur="2000" fill="hold"/>
                                        <p:tgtEl>
                                          <p:spTgt spid="20488">
                                            <p:txEl>
                                              <p:pRg st="4" end="4"/>
                                            </p:txEl>
                                          </p:spTgt>
                                        </p:tgtEl>
                                        <p:attrNameLst>
                                          <p:attrName>ppt_w</p:attrName>
                                        </p:attrNameLst>
                                      </p:cBhvr>
                                      <p:tavLst>
                                        <p:tav tm="0" fmla="#ppt_w*sin(2.5*pi*$)">
                                          <p:val>
                                            <p:fltVal val="0"/>
                                          </p:val>
                                        </p:tav>
                                        <p:tav tm="100000">
                                          <p:val>
                                            <p:fltVal val="1"/>
                                          </p:val>
                                        </p:tav>
                                      </p:tavLst>
                                    </p:anim>
                                    <p:anim calcmode="lin" valueType="num">
                                      <p:cBhvr>
                                        <p:cTn id="31" dur="2000" fill="hold"/>
                                        <p:tgtEl>
                                          <p:spTgt spid="20488">
                                            <p:txEl>
                                              <p:pRg st="4" end="4"/>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60000"/>
                                  </p:stCondLst>
                                  <p:childTnLst>
                                    <p:set>
                                      <p:cBhvr>
                                        <p:cTn id="33" dur="1" fill="hold">
                                          <p:stCondLst>
                                            <p:cond delay="0"/>
                                          </p:stCondLst>
                                        </p:cTn>
                                        <p:tgtEl>
                                          <p:spTgt spid="20488">
                                            <p:txEl>
                                              <p:pRg st="5" end="5"/>
                                            </p:txEl>
                                          </p:spTgt>
                                        </p:tgtEl>
                                        <p:attrNameLst>
                                          <p:attrName>style.visibility</p:attrName>
                                        </p:attrNameLst>
                                      </p:cBhvr>
                                      <p:to>
                                        <p:strVal val="visible"/>
                                      </p:to>
                                    </p:set>
                                    <p:animEffect transition="in" filter="fade">
                                      <p:cBhvr>
                                        <p:cTn id="34" dur="2000"/>
                                        <p:tgtEl>
                                          <p:spTgt spid="20488">
                                            <p:txEl>
                                              <p:pRg st="5" end="5"/>
                                            </p:txEl>
                                          </p:spTgt>
                                        </p:tgtEl>
                                      </p:cBhvr>
                                    </p:animEffect>
                                    <p:anim calcmode="lin" valueType="num">
                                      <p:cBhvr>
                                        <p:cTn id="35" dur="2000" fill="hold"/>
                                        <p:tgtEl>
                                          <p:spTgt spid="20488">
                                            <p:txEl>
                                              <p:pRg st="5" end="5"/>
                                            </p:txEl>
                                          </p:spTgt>
                                        </p:tgtEl>
                                        <p:attrNameLst>
                                          <p:attrName>ppt_w</p:attrName>
                                        </p:attrNameLst>
                                      </p:cBhvr>
                                      <p:tavLst>
                                        <p:tav tm="0" fmla="#ppt_w*sin(2.5*pi*$)">
                                          <p:val>
                                            <p:fltVal val="0"/>
                                          </p:val>
                                        </p:tav>
                                        <p:tav tm="100000">
                                          <p:val>
                                            <p:fltVal val="1"/>
                                          </p:val>
                                        </p:tav>
                                      </p:tavLst>
                                    </p:anim>
                                    <p:anim calcmode="lin" valueType="num">
                                      <p:cBhvr>
                                        <p:cTn id="36" dur="2000" fill="hold"/>
                                        <p:tgtEl>
                                          <p:spTgt spid="20488">
                                            <p:txEl>
                                              <p:pRg st="5" end="5"/>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60000"/>
                                  </p:stCondLst>
                                  <p:childTnLst>
                                    <p:set>
                                      <p:cBhvr>
                                        <p:cTn id="38" dur="1" fill="hold">
                                          <p:stCondLst>
                                            <p:cond delay="0"/>
                                          </p:stCondLst>
                                        </p:cTn>
                                        <p:tgtEl>
                                          <p:spTgt spid="20488">
                                            <p:txEl>
                                              <p:pRg st="6" end="6"/>
                                            </p:txEl>
                                          </p:spTgt>
                                        </p:tgtEl>
                                        <p:attrNameLst>
                                          <p:attrName>style.visibility</p:attrName>
                                        </p:attrNameLst>
                                      </p:cBhvr>
                                      <p:to>
                                        <p:strVal val="visible"/>
                                      </p:to>
                                    </p:set>
                                    <p:animEffect transition="in" filter="fade">
                                      <p:cBhvr>
                                        <p:cTn id="39" dur="2000"/>
                                        <p:tgtEl>
                                          <p:spTgt spid="20488">
                                            <p:txEl>
                                              <p:pRg st="6" end="6"/>
                                            </p:txEl>
                                          </p:spTgt>
                                        </p:tgtEl>
                                      </p:cBhvr>
                                    </p:animEffect>
                                    <p:anim calcmode="lin" valueType="num">
                                      <p:cBhvr>
                                        <p:cTn id="40" dur="2000" fill="hold"/>
                                        <p:tgtEl>
                                          <p:spTgt spid="20488">
                                            <p:txEl>
                                              <p:pRg st="6" end="6"/>
                                            </p:txEl>
                                          </p:spTgt>
                                        </p:tgtEl>
                                        <p:attrNameLst>
                                          <p:attrName>ppt_w</p:attrName>
                                        </p:attrNameLst>
                                      </p:cBhvr>
                                      <p:tavLst>
                                        <p:tav tm="0" fmla="#ppt_w*sin(2.5*pi*$)">
                                          <p:val>
                                            <p:fltVal val="0"/>
                                          </p:val>
                                        </p:tav>
                                        <p:tav tm="100000">
                                          <p:val>
                                            <p:fltVal val="1"/>
                                          </p:val>
                                        </p:tav>
                                      </p:tavLst>
                                    </p:anim>
                                    <p:anim calcmode="lin" valueType="num">
                                      <p:cBhvr>
                                        <p:cTn id="41" dur="2000" fill="hold"/>
                                        <p:tgtEl>
                                          <p:spTgt spid="20488">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84F64058-99B6-4A42-A9AF-A2CF86F4AAFA}"/>
              </a:ext>
            </a:extLst>
          </p:cNvPr>
          <p:cNvSpPr txBox="1">
            <a:spLocks noChangeArrowheads="1"/>
          </p:cNvSpPr>
          <p:nvPr/>
        </p:nvSpPr>
        <p:spPr bwMode="auto">
          <a:xfrm>
            <a:off x="1257300" y="342900"/>
            <a:ext cx="6686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2400" kern="1200">
                <a:solidFill>
                  <a:srgbClr val="CC9900"/>
                </a:solidFill>
                <a:latin typeface="Comic Sans MS" panose="030F0702030302020204" pitchFamily="66" charset="0"/>
                <a:ea typeface="+mn-ea"/>
                <a:cs typeface="+mn-cs"/>
              </a:rPr>
              <a:t>Using Direct Variation to solve word problems</a:t>
            </a:r>
            <a:endParaRPr lang="en-US" altLang="en-US" sz="1800" kern="1200">
              <a:solidFill>
                <a:srgbClr val="CC9900"/>
              </a:solidFill>
              <a:latin typeface="Times" panose="02020603050405020304" pitchFamily="18" charset="0"/>
              <a:ea typeface="+mn-ea"/>
              <a:cs typeface="+mn-cs"/>
            </a:endParaRPr>
          </a:p>
        </p:txBody>
      </p:sp>
      <p:sp>
        <p:nvSpPr>
          <p:cNvPr id="22531" name="Text Box 3">
            <a:extLst>
              <a:ext uri="{FF2B5EF4-FFF2-40B4-BE49-F238E27FC236}">
                <a16:creationId xmlns:a16="http://schemas.microsoft.com/office/drawing/2014/main" id="{D36342CA-23BD-4DA7-8FFC-3DAA8AD505DF}"/>
              </a:ext>
            </a:extLst>
          </p:cNvPr>
          <p:cNvSpPr txBox="1">
            <a:spLocks noChangeArrowheads="1"/>
          </p:cNvSpPr>
          <p:nvPr/>
        </p:nvSpPr>
        <p:spPr bwMode="auto">
          <a:xfrm>
            <a:off x="1428750" y="1218010"/>
            <a:ext cx="2400300" cy="2446824"/>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Problem:</a:t>
            </a:r>
          </a:p>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Julio wages vary directly as the number of hours that he works.  If his wages for 5 hours are $29.75, how much will they be for 30 hours</a:t>
            </a:r>
          </a:p>
        </p:txBody>
      </p:sp>
      <p:sp>
        <p:nvSpPr>
          <p:cNvPr id="22532" name="Text Box 4">
            <a:extLst>
              <a:ext uri="{FF2B5EF4-FFF2-40B4-BE49-F238E27FC236}">
                <a16:creationId xmlns:a16="http://schemas.microsoft.com/office/drawing/2014/main" id="{6C3BEBC3-2E4F-4FD9-B585-8C3610C4F75C}"/>
              </a:ext>
            </a:extLst>
          </p:cNvPr>
          <p:cNvSpPr txBox="1">
            <a:spLocks noChangeArrowheads="1"/>
          </p:cNvSpPr>
          <p:nvPr/>
        </p:nvSpPr>
        <p:spPr bwMode="auto">
          <a:xfrm>
            <a:off x="4286250" y="1371600"/>
            <a:ext cx="302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CC9900"/>
                </a:solidFill>
                <a:latin typeface="Times" panose="02020603050405020304" pitchFamily="18" charset="0"/>
                <a:ea typeface="+mn-ea"/>
                <a:cs typeface="+mn-cs"/>
              </a:rPr>
              <a:t>Step One:</a:t>
            </a:r>
            <a:r>
              <a:rPr lang="en-US" altLang="en-US" sz="1800" kern="1200">
                <a:solidFill>
                  <a:srgbClr val="000000"/>
                </a:solidFill>
                <a:latin typeface="Times" panose="02020603050405020304" pitchFamily="18" charset="0"/>
                <a:ea typeface="+mn-ea"/>
                <a:cs typeface="+mn-cs"/>
              </a:rPr>
              <a:t> Find points in table.</a:t>
            </a:r>
          </a:p>
        </p:txBody>
      </p:sp>
      <p:graphicFrame>
        <p:nvGraphicFramePr>
          <p:cNvPr id="21509" name="Object 5">
            <a:extLst>
              <a:ext uri="{FF2B5EF4-FFF2-40B4-BE49-F238E27FC236}">
                <a16:creationId xmlns:a16="http://schemas.microsoft.com/office/drawing/2014/main" id="{75463051-B275-467B-93A5-E9FAE84CBE4C}"/>
              </a:ext>
            </a:extLst>
          </p:cNvPr>
          <p:cNvGraphicFramePr>
            <a:graphicFrameLocks noChangeAspect="1"/>
          </p:cNvGraphicFramePr>
          <p:nvPr/>
        </p:nvGraphicFramePr>
        <p:xfrm>
          <a:off x="4458891" y="1882378"/>
          <a:ext cx="3214688" cy="2908697"/>
        </p:xfrm>
        <a:graphic>
          <a:graphicData uri="http://schemas.openxmlformats.org/presentationml/2006/ole">
            <mc:AlternateContent xmlns:mc="http://schemas.openxmlformats.org/markup-compatibility/2006">
              <mc:Choice xmlns:v="urn:schemas-microsoft-com:vml" Requires="v">
                <p:oleObj spid="_x0000_s15391" name="Document" r:id="rId4" imgW="8580766" imgH="7743587" progId="Word.Document.8">
                  <p:embed/>
                </p:oleObj>
              </mc:Choice>
              <mc:Fallback>
                <p:oleObj name="Document" r:id="rId4" imgW="8580766" imgH="7743587" progId="Word.Document.8">
                  <p:embed/>
                  <p:pic>
                    <p:nvPicPr>
                      <p:cNvPr id="21509" name="Object 5">
                        <a:extLst>
                          <a:ext uri="{FF2B5EF4-FFF2-40B4-BE49-F238E27FC236}">
                            <a16:creationId xmlns:a16="http://schemas.microsoft.com/office/drawing/2014/main" id="{75463051-B275-467B-93A5-E9FAE84CBE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891" y="1882378"/>
                        <a:ext cx="3214688" cy="2908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Text Box 6">
            <a:extLst>
              <a:ext uri="{FF2B5EF4-FFF2-40B4-BE49-F238E27FC236}">
                <a16:creationId xmlns:a16="http://schemas.microsoft.com/office/drawing/2014/main" id="{3D478868-F58F-4148-9313-54C190940E81}"/>
              </a:ext>
            </a:extLst>
          </p:cNvPr>
          <p:cNvSpPr txBox="1">
            <a:spLocks noRot="1" noChangeAspect="1" noMove="1" noResize="1" noEditPoints="1" noAdjustHandles="1" noChangeArrowheads="1" noChangeShapeType="1" noTextEdit="1"/>
          </p:cNvSpPr>
          <p:nvPr/>
        </p:nvSpPr>
        <p:spPr bwMode="auto">
          <a:xfrm>
            <a:off x="1600200" y="3771900"/>
            <a:ext cx="3028950" cy="1247649"/>
          </a:xfrm>
          <a:prstGeom prst="rect">
            <a:avLst/>
          </a:prstGeom>
          <a:blipFill rotWithShape="1">
            <a:blip r:embed="rId6"/>
            <a:stretch>
              <a:fillRect l="-2262" t="-2930" r="-3017" b="-36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buClrTx/>
              <a:defRPr/>
            </a:pPr>
            <a:r>
              <a:rPr lang="en-US" sz="1350" kern="1200">
                <a:noFill/>
                <a:latin typeface="Verdana" panose="020B0604030504040204" pitchFamily="34" charset="0"/>
                <a:ea typeface="+mn-ea"/>
                <a:cs typeface="+mn-cs"/>
              </a:rPr>
              <a:t> </a:t>
            </a:r>
          </a:p>
        </p:txBody>
      </p:sp>
      <p:sp>
        <p:nvSpPr>
          <p:cNvPr id="21511" name="Text Box 7">
            <a:extLst>
              <a:ext uri="{FF2B5EF4-FFF2-40B4-BE49-F238E27FC236}">
                <a16:creationId xmlns:a16="http://schemas.microsoft.com/office/drawing/2014/main" id="{F41EF3D1-2AF6-4F98-9AF4-45E47C1BEDA9}"/>
              </a:ext>
            </a:extLst>
          </p:cNvPr>
          <p:cNvSpPr txBox="1">
            <a:spLocks noChangeArrowheads="1"/>
          </p:cNvSpPr>
          <p:nvPr/>
        </p:nvSpPr>
        <p:spPr bwMode="auto">
          <a:xfrm>
            <a:off x="4914900" y="3086100"/>
            <a:ext cx="29761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r>
              <a:rPr lang="en-US" altLang="en-US" sz="1800" kern="1200">
                <a:solidFill>
                  <a:srgbClr val="CC9900"/>
                </a:solidFill>
                <a:latin typeface="Times" panose="02020603050405020304" pitchFamily="18" charset="0"/>
                <a:ea typeface="+mn-ea"/>
                <a:cs typeface="+mn-cs"/>
              </a:rPr>
              <a:t>Step Three:</a:t>
            </a:r>
            <a:r>
              <a:rPr lang="en-US" altLang="en-US" sz="1800" kern="1200">
                <a:solidFill>
                  <a:srgbClr val="000000"/>
                </a:solidFill>
                <a:latin typeface="Times" panose="02020603050405020304" pitchFamily="18" charset="0"/>
                <a:ea typeface="+mn-ea"/>
                <a:cs typeface="+mn-cs"/>
              </a:rPr>
              <a:t>  Use the equation </a:t>
            </a:r>
          </a:p>
          <a:p>
            <a:pPr defTabSz="685800" eaLnBrk="0" fontAlgn="base" hangingPunct="0">
              <a:spcBef>
                <a:spcPct val="0"/>
              </a:spcBef>
              <a:spcAft>
                <a:spcPct val="0"/>
              </a:spcAft>
              <a:buClrTx/>
              <a:buSzTx/>
              <a:buNone/>
            </a:pPr>
            <a:r>
              <a:rPr lang="en-US" altLang="en-US" sz="1800" kern="1200">
                <a:solidFill>
                  <a:srgbClr val="000000"/>
                </a:solidFill>
                <a:latin typeface="Times" panose="02020603050405020304" pitchFamily="18" charset="0"/>
                <a:ea typeface="+mn-ea"/>
                <a:cs typeface="+mn-cs"/>
              </a:rPr>
              <a:t>to find the unknown. </a:t>
            </a:r>
          </a:p>
          <a:p>
            <a:pPr defTabSz="685800" eaLnBrk="0" fontAlgn="base" hangingPunct="0">
              <a:spcBef>
                <a:spcPct val="0"/>
              </a:spcBef>
              <a:spcAft>
                <a:spcPct val="0"/>
              </a:spcAft>
              <a:buClrTx/>
              <a:buSzTx/>
              <a:buNone/>
            </a:pPr>
            <a:endParaRPr lang="en-US" altLang="en-US" sz="1800" kern="1200">
              <a:solidFill>
                <a:srgbClr val="000000"/>
              </a:solidFill>
              <a:latin typeface="Times" panose="02020603050405020304" pitchFamily="18" charset="0"/>
              <a:ea typeface="+mn-ea"/>
              <a:cs typeface="+mn-cs"/>
            </a:endParaRPr>
          </a:p>
          <a:p>
            <a:pPr defTabSz="685800" eaLnBrk="0" fontAlgn="base" hangingPunct="0">
              <a:spcBef>
                <a:spcPct val="0"/>
              </a:spcBef>
              <a:spcAft>
                <a:spcPct val="0"/>
              </a:spcAft>
              <a:buClrTx/>
              <a:buSzTx/>
              <a:buNone/>
            </a:pPr>
            <a:r>
              <a:rPr lang="en-US" altLang="en-US" sz="1800" kern="1200">
                <a:solidFill>
                  <a:srgbClr val="000000"/>
                </a:solidFill>
                <a:latin typeface="Times" panose="02020603050405020304" pitchFamily="18" charset="0"/>
                <a:ea typeface="+mn-ea"/>
                <a:cs typeface="+mn-cs"/>
              </a:rPr>
              <a:t>y=</a:t>
            </a:r>
            <a:r>
              <a:rPr lang="en-US" altLang="en-US" sz="1800" kern="1200">
                <a:solidFill>
                  <a:srgbClr val="FF0000"/>
                </a:solidFill>
                <a:latin typeface="Times" panose="02020603050405020304" pitchFamily="18" charset="0"/>
                <a:ea typeface="+mn-ea"/>
                <a:cs typeface="+mn-cs"/>
              </a:rPr>
              <a:t>k</a:t>
            </a:r>
            <a:r>
              <a:rPr lang="en-US" altLang="en-US" sz="1800" kern="1200">
                <a:solidFill>
                  <a:srgbClr val="000000"/>
                </a:solidFill>
                <a:latin typeface="Times" panose="02020603050405020304" pitchFamily="18" charset="0"/>
                <a:ea typeface="+mn-ea"/>
                <a:cs typeface="+mn-cs"/>
              </a:rPr>
              <a:t>x</a:t>
            </a:r>
          </a:p>
          <a:p>
            <a:pPr defTabSz="685800" eaLnBrk="0" fontAlgn="base" hangingPunct="0">
              <a:spcBef>
                <a:spcPct val="0"/>
              </a:spcBef>
              <a:spcAft>
                <a:spcPct val="0"/>
              </a:spcAft>
              <a:buClrTx/>
              <a:buSzTx/>
              <a:buNone/>
            </a:pPr>
            <a:r>
              <a:rPr lang="en-US" altLang="en-US" sz="1800" kern="1200">
                <a:solidFill>
                  <a:srgbClr val="000000"/>
                </a:solidFill>
                <a:latin typeface="Times" panose="02020603050405020304" pitchFamily="18" charset="0"/>
                <a:ea typeface="+mn-ea"/>
                <a:cs typeface="+mn-cs"/>
              </a:rPr>
              <a:t>y=</a:t>
            </a:r>
            <a:r>
              <a:rPr lang="en-US" altLang="en-US" sz="1800" kern="1200">
                <a:solidFill>
                  <a:srgbClr val="FF0000"/>
                </a:solidFill>
                <a:latin typeface="Times" panose="02020603050405020304" pitchFamily="18" charset="0"/>
                <a:ea typeface="+mn-ea"/>
                <a:cs typeface="+mn-cs"/>
              </a:rPr>
              <a:t>5.95</a:t>
            </a:r>
            <a:r>
              <a:rPr lang="en-US" altLang="en-US" sz="1800" kern="1200">
                <a:solidFill>
                  <a:srgbClr val="000000"/>
                </a:solidFill>
                <a:latin typeface="Times" panose="02020603050405020304" pitchFamily="18" charset="0"/>
                <a:ea typeface="+mn-ea"/>
                <a:cs typeface="+mn-cs"/>
              </a:rPr>
              <a:t>(30)    </a:t>
            </a:r>
          </a:p>
          <a:p>
            <a:pPr defTabSz="685800" eaLnBrk="0" fontAlgn="base" hangingPunct="0">
              <a:spcBef>
                <a:spcPct val="0"/>
              </a:spcBef>
              <a:spcAft>
                <a:spcPct val="0"/>
              </a:spcAft>
              <a:buClrTx/>
              <a:buSzTx/>
              <a:buNone/>
            </a:pPr>
            <a:r>
              <a:rPr lang="en-US" altLang="en-US" sz="1800" kern="1200">
                <a:solidFill>
                  <a:srgbClr val="000000"/>
                </a:solidFill>
                <a:latin typeface="Times" panose="02020603050405020304" pitchFamily="18" charset="0"/>
                <a:ea typeface="+mn-ea"/>
                <a:cs typeface="+mn-cs"/>
              </a:rPr>
              <a:t> y=178.50</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ox(ou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 calcmode="lin" valueType="num">
                                      <p:cBhvr additive="base">
                                        <p:cTn id="12" dur="500" fill="hold"/>
                                        <p:tgtEl>
                                          <p:spTgt spid="21510"/>
                                        </p:tgtEl>
                                        <p:attrNameLst>
                                          <p:attrName>ppt_x</p:attrName>
                                        </p:attrNameLst>
                                      </p:cBhvr>
                                      <p:tavLst>
                                        <p:tav tm="0">
                                          <p:val>
                                            <p:strVal val="#ppt_x"/>
                                          </p:val>
                                        </p:tav>
                                        <p:tav tm="100000">
                                          <p:val>
                                            <p:strVal val="#ppt_x"/>
                                          </p:val>
                                        </p:tav>
                                      </p:tavLst>
                                    </p:anim>
                                    <p:anim calcmode="lin" valueType="num">
                                      <p:cBhvr additive="base">
                                        <p:cTn id="13"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childTnLst>
                                    <p:set>
                                      <p:cBhvr>
                                        <p:cTn id="17" dur="1" fill="hold">
                                          <p:stCondLst>
                                            <p:cond delay="0"/>
                                          </p:stCondLst>
                                        </p:cTn>
                                        <p:tgtEl>
                                          <p:spTgt spid="21511">
                                            <p:txEl>
                                              <p:pRg st="3" end="3"/>
                                            </p:txEl>
                                          </p:spTgt>
                                        </p:tgtEl>
                                        <p:attrNameLst>
                                          <p:attrName>style.visibility</p:attrName>
                                        </p:attrNameLst>
                                      </p:cBhvr>
                                      <p:to>
                                        <p:strVal val="visible"/>
                                      </p:to>
                                    </p:set>
                                    <p:anim calcmode="lin" valueType="num">
                                      <p:cBhvr>
                                        <p:cTn id="18" dur="1000" fill="hold"/>
                                        <p:tgtEl>
                                          <p:spTgt spid="21511">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21511">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21511">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21511">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1511">
                                            <p:txEl>
                                              <p:pRg st="4" end="4"/>
                                            </p:txEl>
                                          </p:spTgt>
                                        </p:tgtEl>
                                        <p:attrNameLst>
                                          <p:attrName>style.visibility</p:attrName>
                                        </p:attrNameLst>
                                      </p:cBhvr>
                                      <p:to>
                                        <p:strVal val="visible"/>
                                      </p:to>
                                    </p:set>
                                    <p:anim calcmode="lin" valueType="num">
                                      <p:cBhvr>
                                        <p:cTn id="24" dur="1000" fill="hold"/>
                                        <p:tgtEl>
                                          <p:spTgt spid="21511">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21511">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21511">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21511">
                                            <p:txEl>
                                              <p:pRg st="4" end="4"/>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21511">
                                            <p:txEl>
                                              <p:pRg st="5" end="5"/>
                                            </p:txEl>
                                          </p:spTgt>
                                        </p:tgtEl>
                                        <p:attrNameLst>
                                          <p:attrName>style.visibility</p:attrName>
                                        </p:attrNameLst>
                                      </p:cBhvr>
                                      <p:to>
                                        <p:strVal val="visible"/>
                                      </p:to>
                                    </p:set>
                                    <p:anim calcmode="lin" valueType="num">
                                      <p:cBhvr>
                                        <p:cTn id="30" dur="1000" fill="hold"/>
                                        <p:tgtEl>
                                          <p:spTgt spid="21511">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21511">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21511">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215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B0ABDC6-B7A6-4972-8754-6F6DEE639152}"/>
              </a:ext>
            </a:extLst>
          </p:cNvPr>
          <p:cNvSpPr txBox="1">
            <a:spLocks noChangeArrowheads="1"/>
          </p:cNvSpPr>
          <p:nvPr/>
        </p:nvSpPr>
        <p:spPr bwMode="auto">
          <a:xfrm>
            <a:off x="1200150" y="296467"/>
            <a:ext cx="6800850" cy="1146468"/>
          </a:xfrm>
          <a:prstGeom prst="rect">
            <a:avLst/>
          </a:prstGeom>
          <a:solidFill>
            <a:srgbClr val="FFFFFF"/>
          </a:solidFill>
          <a:ln w="9525">
            <a:noFill/>
            <a:miter lim="800000"/>
            <a:headEnd/>
            <a:tailEnd/>
          </a:ln>
          <a:effectLst/>
        </p:spPr>
        <p:txBody>
          <a:bodyPr>
            <a:spAutoFit/>
          </a:bodyPr>
          <a:lstStyle/>
          <a:p>
            <a:pPr algn="ctr" defTabSz="685800" eaLnBrk="0" fontAlgn="base" hangingPunct="0">
              <a:spcBef>
                <a:spcPct val="50000"/>
              </a:spcBef>
              <a:spcAft>
                <a:spcPct val="0"/>
              </a:spcAft>
              <a:buClrTx/>
              <a:defRPr/>
            </a:pPr>
            <a:r>
              <a:rPr lang="en-US" sz="2800" dirty="0">
                <a:highlight>
                  <a:srgbClr val="FFFF00"/>
                </a:highlight>
                <a:latin typeface="Comfortaa"/>
                <a:ea typeface="Comfortaa"/>
                <a:cs typeface="Comfortaa"/>
                <a:sym typeface="Comfortaa"/>
              </a:rPr>
              <a:t>Part IV   </a:t>
            </a:r>
            <a:r>
              <a:rPr lang="en-US" sz="1600" dirty="0">
                <a:latin typeface="Comfortaa"/>
                <a:ea typeface="Comfortaa"/>
                <a:cs typeface="Comfortaa"/>
                <a:sym typeface="Comfortaa"/>
              </a:rPr>
              <a:t>9/22/2020</a:t>
            </a:r>
            <a:endParaRPr lang="en-US" altLang="en-US" sz="2800" b="1" kern="1200" dirty="0">
              <a:solidFill>
                <a:srgbClr val="CC9900"/>
              </a:solidFill>
              <a:latin typeface="Times" panose="02020603050405020304" pitchFamily="18" charset="0"/>
            </a:endParaRPr>
          </a:p>
          <a:p>
            <a:pPr algn="ctr" defTabSz="685800" eaLnBrk="0" fontAlgn="base" hangingPunct="0">
              <a:spcBef>
                <a:spcPct val="50000"/>
              </a:spcBef>
              <a:spcAft>
                <a:spcPct val="0"/>
              </a:spcAft>
              <a:buClrTx/>
              <a:defRPr/>
            </a:pPr>
            <a:r>
              <a:rPr lang="en-US" sz="2700" kern="1200" dirty="0">
                <a:solidFill>
                  <a:srgbClr val="CC9900"/>
                </a:solidFill>
                <a:effectLst>
                  <a:outerShdw blurRad="38100" dist="38100" dir="2700000" algn="tl">
                    <a:srgbClr val="C0C0C0"/>
                  </a:outerShdw>
                </a:effectLst>
                <a:latin typeface="Times" charset="0"/>
                <a:ea typeface="+mn-ea"/>
                <a:cs typeface="+mn-cs"/>
              </a:rPr>
              <a:t>Proportional Relationships and its graph</a:t>
            </a:r>
            <a:endParaRPr lang="en-US" sz="2700" kern="1200" dirty="0">
              <a:solidFill>
                <a:srgbClr val="CC9900"/>
              </a:solidFill>
              <a:latin typeface="Times" charset="0"/>
              <a:ea typeface="+mn-ea"/>
              <a:cs typeface="+mn-cs"/>
            </a:endParaRPr>
          </a:p>
        </p:txBody>
      </p:sp>
      <p:sp>
        <p:nvSpPr>
          <p:cNvPr id="23555" name="Text Box 3">
            <a:extLst>
              <a:ext uri="{FF2B5EF4-FFF2-40B4-BE49-F238E27FC236}">
                <a16:creationId xmlns:a16="http://schemas.microsoft.com/office/drawing/2014/main" id="{E431797D-87A7-4126-A555-5CF5080E34A6}"/>
              </a:ext>
            </a:extLst>
          </p:cNvPr>
          <p:cNvSpPr txBox="1">
            <a:spLocks noChangeArrowheads="1"/>
          </p:cNvSpPr>
          <p:nvPr/>
        </p:nvSpPr>
        <p:spPr bwMode="auto">
          <a:xfrm>
            <a:off x="1600200" y="1622823"/>
            <a:ext cx="5886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0"/>
              </a:spcBef>
              <a:spcAft>
                <a:spcPct val="0"/>
              </a:spcAft>
              <a:buClrTx/>
              <a:buSzTx/>
              <a:buNone/>
            </a:pPr>
            <a:r>
              <a:rPr lang="en-US" altLang="en-US" sz="2400" kern="1200" dirty="0">
                <a:solidFill>
                  <a:srgbClr val="000000"/>
                </a:solidFill>
                <a:latin typeface="Times" panose="02020603050405020304" pitchFamily="18" charset="0"/>
                <a:ea typeface="+mn-ea"/>
                <a:cs typeface="+mn-cs"/>
              </a:rPr>
              <a:t>The equation that represents the constant of proportionality</a:t>
            </a:r>
          </a:p>
          <a:p>
            <a:pPr algn="ctr" defTabSz="685800" eaLnBrk="0" fontAlgn="base" hangingPunct="0">
              <a:spcBef>
                <a:spcPct val="0"/>
              </a:spcBef>
              <a:spcAft>
                <a:spcPct val="0"/>
              </a:spcAft>
              <a:buClrTx/>
              <a:buSzTx/>
              <a:buNone/>
            </a:pPr>
            <a:r>
              <a:rPr lang="en-US" altLang="en-US" sz="2400" kern="1200" dirty="0">
                <a:solidFill>
                  <a:srgbClr val="000000"/>
                </a:solidFill>
                <a:latin typeface="Times" panose="02020603050405020304" pitchFamily="18" charset="0"/>
                <a:ea typeface="+mn-ea"/>
                <a:cs typeface="+mn-cs"/>
              </a:rPr>
              <a:t>is y = </a:t>
            </a:r>
            <a:r>
              <a:rPr lang="en-US" altLang="en-US" sz="2400" kern="1200" dirty="0" err="1">
                <a:solidFill>
                  <a:srgbClr val="000000"/>
                </a:solidFill>
                <a:latin typeface="Times" panose="02020603050405020304" pitchFamily="18" charset="0"/>
                <a:ea typeface="+mn-ea"/>
                <a:cs typeface="+mn-cs"/>
              </a:rPr>
              <a:t>kx</a:t>
            </a:r>
            <a:endParaRPr lang="en-US" altLang="en-US" sz="2400" kern="1200" dirty="0">
              <a:solidFill>
                <a:srgbClr val="000000"/>
              </a:solidFill>
              <a:latin typeface="Times" panose="02020603050405020304" pitchFamily="18" charset="0"/>
              <a:ea typeface="+mn-ea"/>
              <a:cs typeface="+mn-cs"/>
            </a:endParaRPr>
          </a:p>
        </p:txBody>
      </p:sp>
      <p:sp>
        <p:nvSpPr>
          <p:cNvPr id="23556" name="Text Box 4">
            <a:extLst>
              <a:ext uri="{FF2B5EF4-FFF2-40B4-BE49-F238E27FC236}">
                <a16:creationId xmlns:a16="http://schemas.microsoft.com/office/drawing/2014/main" id="{825B68DA-8220-4B53-AF99-0B2DAFF3ECD2}"/>
              </a:ext>
            </a:extLst>
          </p:cNvPr>
          <p:cNvSpPr txBox="1">
            <a:spLocks noChangeArrowheads="1"/>
          </p:cNvSpPr>
          <p:nvPr/>
        </p:nvSpPr>
        <p:spPr bwMode="auto">
          <a:xfrm>
            <a:off x="1371600" y="3086100"/>
            <a:ext cx="6343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The graph will always go through…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checkerboard(down)">
                                      <p:cBhvr>
                                        <p:cTn id="12"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41;p23">
            <a:extLst>
              <a:ext uri="{FF2B5EF4-FFF2-40B4-BE49-F238E27FC236}">
                <a16:creationId xmlns:a16="http://schemas.microsoft.com/office/drawing/2014/main" id="{2C61E906-C2AD-4A1B-8417-6399B163C9B0}"/>
              </a:ext>
            </a:extLst>
          </p:cNvPr>
          <p:cNvPicPr preferRelativeResize="0"/>
          <p:nvPr/>
        </p:nvPicPr>
        <p:blipFill rotWithShape="1">
          <a:blip r:embed="rId3">
            <a:alphaModFix/>
          </a:blip>
          <a:srcRect l="9767" t="8238" r="9306" b="11388"/>
          <a:stretch/>
        </p:blipFill>
        <p:spPr>
          <a:xfrm>
            <a:off x="2796990" y="1600200"/>
            <a:ext cx="3795911" cy="2857500"/>
          </a:xfrm>
          <a:prstGeom prst="rect">
            <a:avLst/>
          </a:prstGeom>
          <a:noFill/>
          <a:ln>
            <a:noFill/>
          </a:ln>
        </p:spPr>
      </p:pic>
      <p:sp>
        <p:nvSpPr>
          <p:cNvPr id="20482" name="Text Box 2">
            <a:extLst>
              <a:ext uri="{FF2B5EF4-FFF2-40B4-BE49-F238E27FC236}">
                <a16:creationId xmlns:a16="http://schemas.microsoft.com/office/drawing/2014/main" id="{9A02AC78-8591-4B4D-B2DD-2A6AB5618A79}"/>
              </a:ext>
            </a:extLst>
          </p:cNvPr>
          <p:cNvSpPr txBox="1">
            <a:spLocks noChangeArrowheads="1"/>
          </p:cNvSpPr>
          <p:nvPr/>
        </p:nvSpPr>
        <p:spPr bwMode="auto">
          <a:xfrm>
            <a:off x="84525" y="342900"/>
            <a:ext cx="93053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2000" b="1" kern="1200" dirty="0">
                <a:solidFill>
                  <a:srgbClr val="000000"/>
                </a:solidFill>
                <a:latin typeface="Times" panose="02020603050405020304" pitchFamily="18" charset="0"/>
                <a:ea typeface="+mn-ea"/>
                <a:cs typeface="+mn-cs"/>
              </a:rPr>
              <a:t>Write the equation that represents the slope-intercept form of the line on the graph?</a:t>
            </a:r>
          </a:p>
        </p:txBody>
      </p:sp>
      <p:sp>
        <p:nvSpPr>
          <p:cNvPr id="24579" name="Line 3">
            <a:extLst>
              <a:ext uri="{FF2B5EF4-FFF2-40B4-BE49-F238E27FC236}">
                <a16:creationId xmlns:a16="http://schemas.microsoft.com/office/drawing/2014/main" id="{CABD4A0E-F916-4402-B5B9-D8C9E086FD3B}"/>
              </a:ext>
            </a:extLst>
          </p:cNvPr>
          <p:cNvSpPr>
            <a:spLocks noChangeShapeType="1"/>
          </p:cNvSpPr>
          <p:nvPr/>
        </p:nvSpPr>
        <p:spPr bwMode="auto">
          <a:xfrm>
            <a:off x="2971800" y="2920413"/>
            <a:ext cx="32004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4580" name="Line 4">
            <a:extLst>
              <a:ext uri="{FF2B5EF4-FFF2-40B4-BE49-F238E27FC236}">
                <a16:creationId xmlns:a16="http://schemas.microsoft.com/office/drawing/2014/main" id="{FFF30E07-E639-4CEE-96A2-1CA49D9C360D}"/>
              </a:ext>
            </a:extLst>
          </p:cNvPr>
          <p:cNvSpPr>
            <a:spLocks noChangeShapeType="1"/>
          </p:cNvSpPr>
          <p:nvPr/>
        </p:nvSpPr>
        <p:spPr bwMode="auto">
          <a:xfrm>
            <a:off x="4686300" y="1828800"/>
            <a:ext cx="0" cy="26289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4581" name="Line 5">
            <a:extLst>
              <a:ext uri="{FF2B5EF4-FFF2-40B4-BE49-F238E27FC236}">
                <a16:creationId xmlns:a16="http://schemas.microsoft.com/office/drawing/2014/main" id="{C09C05DD-B6D9-4EA5-9C72-C19293A0EBCC}"/>
              </a:ext>
            </a:extLst>
          </p:cNvPr>
          <p:cNvSpPr>
            <a:spLocks noChangeShapeType="1"/>
          </p:cNvSpPr>
          <p:nvPr/>
        </p:nvSpPr>
        <p:spPr bwMode="auto">
          <a:xfrm flipV="1">
            <a:off x="3810801" y="1769249"/>
            <a:ext cx="2571750" cy="2857500"/>
          </a:xfrm>
          <a:prstGeom prst="line">
            <a:avLst/>
          </a:prstGeom>
          <a:noFill/>
          <a:ln w="254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7" name="Star: 5 Points 6">
            <a:extLst>
              <a:ext uri="{FF2B5EF4-FFF2-40B4-BE49-F238E27FC236}">
                <a16:creationId xmlns:a16="http://schemas.microsoft.com/office/drawing/2014/main" id="{76477F1F-E4B8-4804-8AA3-CA8557E99B87}"/>
              </a:ext>
            </a:extLst>
          </p:cNvPr>
          <p:cNvSpPr/>
          <p:nvPr/>
        </p:nvSpPr>
        <p:spPr>
          <a:xfrm flipV="1">
            <a:off x="808066" y="1949404"/>
            <a:ext cx="1060026" cy="10330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048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3">
            <a:extLst>
              <a:ext uri="{FF2B5EF4-FFF2-40B4-BE49-F238E27FC236}">
                <a16:creationId xmlns:a16="http://schemas.microsoft.com/office/drawing/2014/main" id="{2F1688C7-F5F7-4FB0-8F20-B67658AADA6A}"/>
              </a:ext>
            </a:extLst>
          </p:cNvPr>
          <p:cNvSpPr>
            <a:spLocks noChangeShapeType="1"/>
          </p:cNvSpPr>
          <p:nvPr/>
        </p:nvSpPr>
        <p:spPr bwMode="auto">
          <a:xfrm>
            <a:off x="1600200" y="2057400"/>
            <a:ext cx="15430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03" name="Line 4">
            <a:extLst>
              <a:ext uri="{FF2B5EF4-FFF2-40B4-BE49-F238E27FC236}">
                <a16:creationId xmlns:a16="http://schemas.microsoft.com/office/drawing/2014/main" id="{2788BC3D-379B-4418-96A9-3776366F3E01}"/>
              </a:ext>
            </a:extLst>
          </p:cNvPr>
          <p:cNvSpPr>
            <a:spLocks noChangeShapeType="1"/>
          </p:cNvSpPr>
          <p:nvPr/>
        </p:nvSpPr>
        <p:spPr bwMode="auto">
          <a:xfrm>
            <a:off x="2286000" y="1257300"/>
            <a:ext cx="0" cy="1485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04" name="Line 5">
            <a:extLst>
              <a:ext uri="{FF2B5EF4-FFF2-40B4-BE49-F238E27FC236}">
                <a16:creationId xmlns:a16="http://schemas.microsoft.com/office/drawing/2014/main" id="{247D1AA9-64B7-4BA1-B04B-DFFC788FFC08}"/>
              </a:ext>
            </a:extLst>
          </p:cNvPr>
          <p:cNvSpPr>
            <a:spLocks noChangeShapeType="1"/>
          </p:cNvSpPr>
          <p:nvPr/>
        </p:nvSpPr>
        <p:spPr bwMode="auto">
          <a:xfrm flipV="1">
            <a:off x="1714500" y="1200150"/>
            <a:ext cx="914400" cy="1200150"/>
          </a:xfrm>
          <a:prstGeom prst="line">
            <a:avLst/>
          </a:prstGeom>
          <a:noFill/>
          <a:ln w="952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05" name="Line 6">
            <a:extLst>
              <a:ext uri="{FF2B5EF4-FFF2-40B4-BE49-F238E27FC236}">
                <a16:creationId xmlns:a16="http://schemas.microsoft.com/office/drawing/2014/main" id="{FCE01804-19AF-4C92-9DCA-7726E2337426}"/>
              </a:ext>
            </a:extLst>
          </p:cNvPr>
          <p:cNvSpPr>
            <a:spLocks noChangeShapeType="1"/>
          </p:cNvSpPr>
          <p:nvPr/>
        </p:nvSpPr>
        <p:spPr bwMode="auto">
          <a:xfrm flipH="1">
            <a:off x="5486400" y="1257300"/>
            <a:ext cx="0" cy="15430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06" name="Line 7">
            <a:extLst>
              <a:ext uri="{FF2B5EF4-FFF2-40B4-BE49-F238E27FC236}">
                <a16:creationId xmlns:a16="http://schemas.microsoft.com/office/drawing/2014/main" id="{4FA8BD4D-465D-4A6B-8E65-4701F9F675A1}"/>
              </a:ext>
            </a:extLst>
          </p:cNvPr>
          <p:cNvSpPr>
            <a:spLocks noChangeShapeType="1"/>
          </p:cNvSpPr>
          <p:nvPr/>
        </p:nvSpPr>
        <p:spPr bwMode="auto">
          <a:xfrm>
            <a:off x="4686300" y="1943100"/>
            <a:ext cx="13144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07" name="Line 9">
            <a:extLst>
              <a:ext uri="{FF2B5EF4-FFF2-40B4-BE49-F238E27FC236}">
                <a16:creationId xmlns:a16="http://schemas.microsoft.com/office/drawing/2014/main" id="{D8A6E77F-06E0-4D61-A31F-90A9E46C1F55}"/>
              </a:ext>
            </a:extLst>
          </p:cNvPr>
          <p:cNvSpPr>
            <a:spLocks noChangeShapeType="1"/>
          </p:cNvSpPr>
          <p:nvPr/>
        </p:nvSpPr>
        <p:spPr bwMode="auto">
          <a:xfrm>
            <a:off x="2228850" y="3200400"/>
            <a:ext cx="0" cy="16573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08" name="Line 10">
            <a:extLst>
              <a:ext uri="{FF2B5EF4-FFF2-40B4-BE49-F238E27FC236}">
                <a16:creationId xmlns:a16="http://schemas.microsoft.com/office/drawing/2014/main" id="{69F1DE62-F8BE-498C-A4BE-43D85E589AF4}"/>
              </a:ext>
            </a:extLst>
          </p:cNvPr>
          <p:cNvSpPr>
            <a:spLocks noChangeShapeType="1"/>
          </p:cNvSpPr>
          <p:nvPr/>
        </p:nvSpPr>
        <p:spPr bwMode="auto">
          <a:xfrm flipV="1">
            <a:off x="1600200" y="3886200"/>
            <a:ext cx="13144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09" name="Line 11">
            <a:extLst>
              <a:ext uri="{FF2B5EF4-FFF2-40B4-BE49-F238E27FC236}">
                <a16:creationId xmlns:a16="http://schemas.microsoft.com/office/drawing/2014/main" id="{513229D9-C7AF-4BD6-A70A-7BA67130735C}"/>
              </a:ext>
            </a:extLst>
          </p:cNvPr>
          <p:cNvSpPr>
            <a:spLocks noChangeShapeType="1"/>
          </p:cNvSpPr>
          <p:nvPr/>
        </p:nvSpPr>
        <p:spPr bwMode="auto">
          <a:xfrm>
            <a:off x="1885950" y="3257550"/>
            <a:ext cx="0" cy="1657350"/>
          </a:xfrm>
          <a:prstGeom prst="line">
            <a:avLst/>
          </a:prstGeom>
          <a:noFill/>
          <a:ln w="952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10" name="Line 12">
            <a:extLst>
              <a:ext uri="{FF2B5EF4-FFF2-40B4-BE49-F238E27FC236}">
                <a16:creationId xmlns:a16="http://schemas.microsoft.com/office/drawing/2014/main" id="{869C3FEB-CD22-42AC-B4D8-02FD519BF971}"/>
              </a:ext>
            </a:extLst>
          </p:cNvPr>
          <p:cNvSpPr>
            <a:spLocks noChangeShapeType="1"/>
          </p:cNvSpPr>
          <p:nvPr/>
        </p:nvSpPr>
        <p:spPr bwMode="auto">
          <a:xfrm>
            <a:off x="5429250" y="3200400"/>
            <a:ext cx="0" cy="14287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11" name="Line 13">
            <a:extLst>
              <a:ext uri="{FF2B5EF4-FFF2-40B4-BE49-F238E27FC236}">
                <a16:creationId xmlns:a16="http://schemas.microsoft.com/office/drawing/2014/main" id="{D7DD0E78-290F-4AB8-B629-8BDC3F527E14}"/>
              </a:ext>
            </a:extLst>
          </p:cNvPr>
          <p:cNvSpPr>
            <a:spLocks noChangeShapeType="1"/>
          </p:cNvSpPr>
          <p:nvPr/>
        </p:nvSpPr>
        <p:spPr bwMode="auto">
          <a:xfrm>
            <a:off x="4800600" y="3829050"/>
            <a:ext cx="12001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12" name="Freeform 14">
            <a:extLst>
              <a:ext uri="{FF2B5EF4-FFF2-40B4-BE49-F238E27FC236}">
                <a16:creationId xmlns:a16="http://schemas.microsoft.com/office/drawing/2014/main" id="{30CF5E9A-B291-4FCE-A22E-CAA7B3348E26}"/>
              </a:ext>
            </a:extLst>
          </p:cNvPr>
          <p:cNvSpPr>
            <a:spLocks/>
          </p:cNvSpPr>
          <p:nvPr/>
        </p:nvSpPr>
        <p:spPr bwMode="auto">
          <a:xfrm>
            <a:off x="5001816" y="3200400"/>
            <a:ext cx="1341834" cy="1409700"/>
          </a:xfrm>
          <a:custGeom>
            <a:avLst/>
            <a:gdLst>
              <a:gd name="T0" fmla="*/ 0 w 1127"/>
              <a:gd name="T1" fmla="*/ 2147483646 h 1184"/>
              <a:gd name="T2" fmla="*/ 2147483646 w 1127"/>
              <a:gd name="T3" fmla="*/ 2147483646 h 1184"/>
              <a:gd name="T4" fmla="*/ 2147483646 w 1127"/>
              <a:gd name="T5" fmla="*/ 2147483646 h 1184"/>
              <a:gd name="T6" fmla="*/ 2147483646 w 1127"/>
              <a:gd name="T7" fmla="*/ 2147483646 h 1184"/>
              <a:gd name="T8" fmla="*/ 0 60000 65536"/>
              <a:gd name="T9" fmla="*/ 0 60000 65536"/>
              <a:gd name="T10" fmla="*/ 0 60000 65536"/>
              <a:gd name="T11" fmla="*/ 0 60000 65536"/>
              <a:gd name="T12" fmla="*/ 0 w 1127"/>
              <a:gd name="T13" fmla="*/ 0 h 1184"/>
              <a:gd name="T14" fmla="*/ 1127 w 1127"/>
              <a:gd name="T15" fmla="*/ 1184 h 1184"/>
            </a:gdLst>
            <a:ahLst/>
            <a:cxnLst>
              <a:cxn ang="T8">
                <a:pos x="T0" y="T1"/>
              </a:cxn>
              <a:cxn ang="T9">
                <a:pos x="T2" y="T3"/>
              </a:cxn>
              <a:cxn ang="T10">
                <a:pos x="T4" y="T5"/>
              </a:cxn>
              <a:cxn ang="T11">
                <a:pos x="T6" y="T7"/>
              </a:cxn>
            </a:cxnLst>
            <a:rect l="T12" t="T13" r="T14" b="T15"/>
            <a:pathLst>
              <a:path w="1127" h="1184">
                <a:moveTo>
                  <a:pt x="0" y="848"/>
                </a:moveTo>
                <a:cubicBezTo>
                  <a:pt x="348" y="544"/>
                  <a:pt x="696" y="240"/>
                  <a:pt x="864" y="128"/>
                </a:cubicBezTo>
                <a:cubicBezTo>
                  <a:pt x="1032" y="16"/>
                  <a:pt x="1127" y="0"/>
                  <a:pt x="1008" y="176"/>
                </a:cubicBezTo>
                <a:cubicBezTo>
                  <a:pt x="888" y="351"/>
                  <a:pt x="288" y="1016"/>
                  <a:pt x="144" y="1184"/>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US" sz="1350" kern="1200">
              <a:latin typeface="Verdana" panose="020B0604030504040204" pitchFamily="34" charset="0"/>
              <a:ea typeface="+mn-ea"/>
              <a:cs typeface="+mn-cs"/>
            </a:endParaRPr>
          </a:p>
        </p:txBody>
      </p:sp>
      <p:sp>
        <p:nvSpPr>
          <p:cNvPr id="25617" name="Text Box 17">
            <a:extLst>
              <a:ext uri="{FF2B5EF4-FFF2-40B4-BE49-F238E27FC236}">
                <a16:creationId xmlns:a16="http://schemas.microsoft.com/office/drawing/2014/main" id="{2660A94C-25E5-420A-8485-D53820F49239}"/>
              </a:ext>
            </a:extLst>
          </p:cNvPr>
          <p:cNvSpPr txBox="1">
            <a:spLocks noChangeArrowheads="1"/>
          </p:cNvSpPr>
          <p:nvPr/>
        </p:nvSpPr>
        <p:spPr bwMode="auto">
          <a:xfrm>
            <a:off x="3371850" y="1885950"/>
            <a:ext cx="80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No</a:t>
            </a:r>
          </a:p>
        </p:txBody>
      </p:sp>
      <p:sp>
        <p:nvSpPr>
          <p:cNvPr id="25618" name="Text Box 18">
            <a:extLst>
              <a:ext uri="{FF2B5EF4-FFF2-40B4-BE49-F238E27FC236}">
                <a16:creationId xmlns:a16="http://schemas.microsoft.com/office/drawing/2014/main" id="{8DC152D7-802E-4A0D-8971-BC6832625910}"/>
              </a:ext>
            </a:extLst>
          </p:cNvPr>
          <p:cNvSpPr txBox="1">
            <a:spLocks noChangeArrowheads="1"/>
          </p:cNvSpPr>
          <p:nvPr/>
        </p:nvSpPr>
        <p:spPr bwMode="auto">
          <a:xfrm>
            <a:off x="6172200" y="1771650"/>
            <a:ext cx="57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Yes</a:t>
            </a:r>
          </a:p>
        </p:txBody>
      </p:sp>
      <p:sp>
        <p:nvSpPr>
          <p:cNvPr id="25623" name="Text Box 23">
            <a:extLst>
              <a:ext uri="{FF2B5EF4-FFF2-40B4-BE49-F238E27FC236}">
                <a16:creationId xmlns:a16="http://schemas.microsoft.com/office/drawing/2014/main" id="{91EAD178-F19A-425C-B841-8104082940B5}"/>
              </a:ext>
            </a:extLst>
          </p:cNvPr>
          <p:cNvSpPr txBox="1">
            <a:spLocks noChangeArrowheads="1"/>
          </p:cNvSpPr>
          <p:nvPr/>
        </p:nvSpPr>
        <p:spPr bwMode="auto">
          <a:xfrm>
            <a:off x="3143250" y="3714750"/>
            <a:ext cx="742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No</a:t>
            </a:r>
          </a:p>
        </p:txBody>
      </p:sp>
      <p:sp>
        <p:nvSpPr>
          <p:cNvPr id="25626" name="Text Box 26">
            <a:extLst>
              <a:ext uri="{FF2B5EF4-FFF2-40B4-BE49-F238E27FC236}">
                <a16:creationId xmlns:a16="http://schemas.microsoft.com/office/drawing/2014/main" id="{C8518374-8AD4-4802-A5AB-BDAAEBC4F144}"/>
              </a:ext>
            </a:extLst>
          </p:cNvPr>
          <p:cNvSpPr txBox="1">
            <a:spLocks noChangeArrowheads="1"/>
          </p:cNvSpPr>
          <p:nvPr/>
        </p:nvSpPr>
        <p:spPr bwMode="auto">
          <a:xfrm>
            <a:off x="6229350" y="3657600"/>
            <a:ext cx="85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a:solidFill>
                  <a:srgbClr val="000000"/>
                </a:solidFill>
                <a:latin typeface="Times" panose="02020603050405020304" pitchFamily="18" charset="0"/>
                <a:ea typeface="+mn-ea"/>
                <a:cs typeface="+mn-cs"/>
              </a:rPr>
              <a:t>No</a:t>
            </a:r>
          </a:p>
        </p:txBody>
      </p:sp>
      <p:pic>
        <p:nvPicPr>
          <p:cNvPr id="2" name="Picture 19">
            <a:extLst>
              <a:ext uri="{FF2B5EF4-FFF2-40B4-BE49-F238E27FC236}">
                <a16:creationId xmlns:a16="http://schemas.microsoft.com/office/drawing/2014/main" id="{7B2CCF5F-CF93-4158-AE82-1268C6B40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192">
            <a:off x="4969669" y="1284685"/>
            <a:ext cx="1033463" cy="131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0">
            <a:extLst>
              <a:ext uri="{FF2B5EF4-FFF2-40B4-BE49-F238E27FC236}">
                <a16:creationId xmlns:a16="http://schemas.microsoft.com/office/drawing/2014/main" id="{E6B3D64C-E70F-4D7F-BFC5-6F7D6B330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28600"/>
            <a:ext cx="5885260" cy="75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7" grpId="0"/>
      <p:bldP spid="25618" grpId="0"/>
      <p:bldP spid="25623" grpId="0"/>
      <p:bldP spid="256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7" name="Text Box 17">
            <a:extLst>
              <a:ext uri="{FF2B5EF4-FFF2-40B4-BE49-F238E27FC236}">
                <a16:creationId xmlns:a16="http://schemas.microsoft.com/office/drawing/2014/main" id="{531CD03F-890B-4EBB-B333-E72EF43AB79D}"/>
              </a:ext>
            </a:extLst>
          </p:cNvPr>
          <p:cNvSpPr txBox="1">
            <a:spLocks noChangeArrowheads="1"/>
          </p:cNvSpPr>
          <p:nvPr/>
        </p:nvSpPr>
        <p:spPr bwMode="auto">
          <a:xfrm>
            <a:off x="3371850" y="1885950"/>
            <a:ext cx="80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No</a:t>
            </a:r>
          </a:p>
        </p:txBody>
      </p:sp>
      <p:sp>
        <p:nvSpPr>
          <p:cNvPr id="30738" name="Text Box 18">
            <a:extLst>
              <a:ext uri="{FF2B5EF4-FFF2-40B4-BE49-F238E27FC236}">
                <a16:creationId xmlns:a16="http://schemas.microsoft.com/office/drawing/2014/main" id="{B4244366-ED8C-42F9-A598-00C4B4FE0028}"/>
              </a:ext>
            </a:extLst>
          </p:cNvPr>
          <p:cNvSpPr txBox="1">
            <a:spLocks noChangeArrowheads="1"/>
          </p:cNvSpPr>
          <p:nvPr/>
        </p:nvSpPr>
        <p:spPr bwMode="auto">
          <a:xfrm>
            <a:off x="6172200" y="1828800"/>
            <a:ext cx="57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Yes</a:t>
            </a:r>
          </a:p>
        </p:txBody>
      </p:sp>
      <p:sp>
        <p:nvSpPr>
          <p:cNvPr id="30741" name="Text Box 21">
            <a:extLst>
              <a:ext uri="{FF2B5EF4-FFF2-40B4-BE49-F238E27FC236}">
                <a16:creationId xmlns:a16="http://schemas.microsoft.com/office/drawing/2014/main" id="{17BED989-9AB0-4CD1-8BB7-6CEC69F240D1}"/>
              </a:ext>
            </a:extLst>
          </p:cNvPr>
          <p:cNvSpPr txBox="1">
            <a:spLocks noChangeArrowheads="1"/>
          </p:cNvSpPr>
          <p:nvPr/>
        </p:nvSpPr>
        <p:spPr bwMode="auto">
          <a:xfrm>
            <a:off x="2971800" y="3714750"/>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Yes</a:t>
            </a:r>
          </a:p>
        </p:txBody>
      </p:sp>
      <p:sp>
        <p:nvSpPr>
          <p:cNvPr id="30746" name="Text Box 26">
            <a:extLst>
              <a:ext uri="{FF2B5EF4-FFF2-40B4-BE49-F238E27FC236}">
                <a16:creationId xmlns:a16="http://schemas.microsoft.com/office/drawing/2014/main" id="{781C96D0-3720-4AB4-A6BA-849772DE9D3A}"/>
              </a:ext>
            </a:extLst>
          </p:cNvPr>
          <p:cNvSpPr txBox="1">
            <a:spLocks noChangeArrowheads="1"/>
          </p:cNvSpPr>
          <p:nvPr/>
        </p:nvSpPr>
        <p:spPr bwMode="auto">
          <a:xfrm>
            <a:off x="6343650" y="3657600"/>
            <a:ext cx="85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No</a:t>
            </a:r>
          </a:p>
        </p:txBody>
      </p:sp>
      <p:sp>
        <p:nvSpPr>
          <p:cNvPr id="26630" name="Line 3">
            <a:extLst>
              <a:ext uri="{FF2B5EF4-FFF2-40B4-BE49-F238E27FC236}">
                <a16:creationId xmlns:a16="http://schemas.microsoft.com/office/drawing/2014/main" id="{AB080DF1-28D4-40B0-B30B-D5316FDB0B77}"/>
              </a:ext>
            </a:extLst>
          </p:cNvPr>
          <p:cNvSpPr>
            <a:spLocks noChangeShapeType="1"/>
          </p:cNvSpPr>
          <p:nvPr/>
        </p:nvSpPr>
        <p:spPr bwMode="auto">
          <a:xfrm>
            <a:off x="1600200" y="2057400"/>
            <a:ext cx="15430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31" name="Line 4">
            <a:extLst>
              <a:ext uri="{FF2B5EF4-FFF2-40B4-BE49-F238E27FC236}">
                <a16:creationId xmlns:a16="http://schemas.microsoft.com/office/drawing/2014/main" id="{4E1028B5-6159-4361-9DD3-233976C3092D}"/>
              </a:ext>
            </a:extLst>
          </p:cNvPr>
          <p:cNvSpPr>
            <a:spLocks noChangeShapeType="1"/>
          </p:cNvSpPr>
          <p:nvPr/>
        </p:nvSpPr>
        <p:spPr bwMode="auto">
          <a:xfrm>
            <a:off x="2286000" y="1257300"/>
            <a:ext cx="0" cy="1485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32" name="Line 28">
            <a:extLst>
              <a:ext uri="{FF2B5EF4-FFF2-40B4-BE49-F238E27FC236}">
                <a16:creationId xmlns:a16="http://schemas.microsoft.com/office/drawing/2014/main" id="{C9CCA4D7-CC92-45FC-BD74-20A16BAF7B03}"/>
              </a:ext>
            </a:extLst>
          </p:cNvPr>
          <p:cNvSpPr>
            <a:spLocks noChangeShapeType="1"/>
          </p:cNvSpPr>
          <p:nvPr/>
        </p:nvSpPr>
        <p:spPr bwMode="auto">
          <a:xfrm flipV="1">
            <a:off x="1714500" y="1771650"/>
            <a:ext cx="1485900" cy="0"/>
          </a:xfrm>
          <a:prstGeom prst="line">
            <a:avLst/>
          </a:prstGeom>
          <a:noFill/>
          <a:ln w="952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33" name="Line 6">
            <a:extLst>
              <a:ext uri="{FF2B5EF4-FFF2-40B4-BE49-F238E27FC236}">
                <a16:creationId xmlns:a16="http://schemas.microsoft.com/office/drawing/2014/main" id="{1EC2CD9E-53A8-4358-A8EC-EB6417E9ABF8}"/>
              </a:ext>
            </a:extLst>
          </p:cNvPr>
          <p:cNvSpPr>
            <a:spLocks noChangeShapeType="1"/>
          </p:cNvSpPr>
          <p:nvPr/>
        </p:nvSpPr>
        <p:spPr bwMode="auto">
          <a:xfrm flipH="1">
            <a:off x="5486400" y="1314450"/>
            <a:ext cx="0" cy="15430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34" name="Line 7">
            <a:extLst>
              <a:ext uri="{FF2B5EF4-FFF2-40B4-BE49-F238E27FC236}">
                <a16:creationId xmlns:a16="http://schemas.microsoft.com/office/drawing/2014/main" id="{E31FBD8D-927E-4648-B3B2-8ADC8F898485}"/>
              </a:ext>
            </a:extLst>
          </p:cNvPr>
          <p:cNvSpPr>
            <a:spLocks noChangeShapeType="1"/>
          </p:cNvSpPr>
          <p:nvPr/>
        </p:nvSpPr>
        <p:spPr bwMode="auto">
          <a:xfrm>
            <a:off x="4686300" y="2000250"/>
            <a:ext cx="13144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35" name="Line 9">
            <a:extLst>
              <a:ext uri="{FF2B5EF4-FFF2-40B4-BE49-F238E27FC236}">
                <a16:creationId xmlns:a16="http://schemas.microsoft.com/office/drawing/2014/main" id="{C76F3527-7307-4C89-B7F7-674D8CA3BFB2}"/>
              </a:ext>
            </a:extLst>
          </p:cNvPr>
          <p:cNvSpPr>
            <a:spLocks noChangeShapeType="1"/>
          </p:cNvSpPr>
          <p:nvPr/>
        </p:nvSpPr>
        <p:spPr bwMode="auto">
          <a:xfrm>
            <a:off x="2228850" y="3200400"/>
            <a:ext cx="0" cy="16573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36" name="Line 10">
            <a:extLst>
              <a:ext uri="{FF2B5EF4-FFF2-40B4-BE49-F238E27FC236}">
                <a16:creationId xmlns:a16="http://schemas.microsoft.com/office/drawing/2014/main" id="{C980F74D-21E9-4E2F-997F-F911F027E856}"/>
              </a:ext>
            </a:extLst>
          </p:cNvPr>
          <p:cNvSpPr>
            <a:spLocks noChangeShapeType="1"/>
          </p:cNvSpPr>
          <p:nvPr/>
        </p:nvSpPr>
        <p:spPr bwMode="auto">
          <a:xfrm flipV="1">
            <a:off x="1600200" y="3886200"/>
            <a:ext cx="13144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37" name="Line 30">
            <a:extLst>
              <a:ext uri="{FF2B5EF4-FFF2-40B4-BE49-F238E27FC236}">
                <a16:creationId xmlns:a16="http://schemas.microsoft.com/office/drawing/2014/main" id="{1A0EEFCB-7837-43A9-BDF9-4E2F07DB3FC4}"/>
              </a:ext>
            </a:extLst>
          </p:cNvPr>
          <p:cNvSpPr>
            <a:spLocks noChangeShapeType="1"/>
          </p:cNvSpPr>
          <p:nvPr/>
        </p:nvSpPr>
        <p:spPr bwMode="auto">
          <a:xfrm flipH="1">
            <a:off x="2027635" y="3257550"/>
            <a:ext cx="342900" cy="1543050"/>
          </a:xfrm>
          <a:prstGeom prst="line">
            <a:avLst/>
          </a:prstGeom>
          <a:noFill/>
          <a:ln w="952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38" name="Line 12">
            <a:extLst>
              <a:ext uri="{FF2B5EF4-FFF2-40B4-BE49-F238E27FC236}">
                <a16:creationId xmlns:a16="http://schemas.microsoft.com/office/drawing/2014/main" id="{9C8CCE77-3BF8-4537-BD0E-243584DC7BBB}"/>
              </a:ext>
            </a:extLst>
          </p:cNvPr>
          <p:cNvSpPr>
            <a:spLocks noChangeShapeType="1"/>
          </p:cNvSpPr>
          <p:nvPr/>
        </p:nvSpPr>
        <p:spPr bwMode="auto">
          <a:xfrm>
            <a:off x="5429250" y="3200400"/>
            <a:ext cx="0" cy="14287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39" name="Line 13">
            <a:extLst>
              <a:ext uri="{FF2B5EF4-FFF2-40B4-BE49-F238E27FC236}">
                <a16:creationId xmlns:a16="http://schemas.microsoft.com/office/drawing/2014/main" id="{BB8B9F85-73A9-46C9-B2A4-29D8FA2D1140}"/>
              </a:ext>
            </a:extLst>
          </p:cNvPr>
          <p:cNvSpPr>
            <a:spLocks noChangeShapeType="1"/>
          </p:cNvSpPr>
          <p:nvPr/>
        </p:nvSpPr>
        <p:spPr bwMode="auto">
          <a:xfrm>
            <a:off x="4800600" y="3829050"/>
            <a:ext cx="12001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40" name="Line 31">
            <a:extLst>
              <a:ext uri="{FF2B5EF4-FFF2-40B4-BE49-F238E27FC236}">
                <a16:creationId xmlns:a16="http://schemas.microsoft.com/office/drawing/2014/main" id="{E439587D-F07E-42C2-933D-8E53729AE61F}"/>
              </a:ext>
            </a:extLst>
          </p:cNvPr>
          <p:cNvSpPr>
            <a:spLocks noChangeShapeType="1"/>
          </p:cNvSpPr>
          <p:nvPr/>
        </p:nvSpPr>
        <p:spPr bwMode="auto">
          <a:xfrm>
            <a:off x="4914900" y="3429000"/>
            <a:ext cx="800100" cy="1257300"/>
          </a:xfrm>
          <a:prstGeom prst="line">
            <a:avLst/>
          </a:prstGeom>
          <a:noFill/>
          <a:ln w="952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buClrTx/>
            </a:pPr>
            <a:endParaRPr lang="en-US" sz="1350" kern="1200" dirty="0">
              <a:latin typeface="Verdana" panose="020B0604030504040204" pitchFamily="34" charset="0"/>
              <a:ea typeface="+mn-ea"/>
              <a:cs typeface="+mn-cs"/>
            </a:endParaRPr>
          </a:p>
        </p:txBody>
      </p:sp>
      <p:sp>
        <p:nvSpPr>
          <p:cNvPr id="26641" name="Text Box 32">
            <a:extLst>
              <a:ext uri="{FF2B5EF4-FFF2-40B4-BE49-F238E27FC236}">
                <a16:creationId xmlns:a16="http://schemas.microsoft.com/office/drawing/2014/main" id="{49D1FEEE-9013-4819-8790-365937D0FAB2}"/>
              </a:ext>
            </a:extLst>
          </p:cNvPr>
          <p:cNvSpPr txBox="1">
            <a:spLocks noChangeArrowheads="1"/>
          </p:cNvSpPr>
          <p:nvPr/>
        </p:nvSpPr>
        <p:spPr bwMode="auto">
          <a:xfrm>
            <a:off x="1657350" y="342900"/>
            <a:ext cx="5886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Identify which of the following graphs represent a proportional relationship.</a:t>
            </a:r>
          </a:p>
        </p:txBody>
      </p:sp>
      <p:pic>
        <p:nvPicPr>
          <p:cNvPr id="26642" name="Picture 19">
            <a:extLst>
              <a:ext uri="{FF2B5EF4-FFF2-40B4-BE49-F238E27FC236}">
                <a16:creationId xmlns:a16="http://schemas.microsoft.com/office/drawing/2014/main" id="{4E224CEC-D7C8-4123-B654-AA5D598F2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1359">
            <a:off x="4620816" y="1728788"/>
            <a:ext cx="17192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P spid="30738" grpId="0"/>
      <p:bldP spid="30741" grpId="0"/>
      <p:bldP spid="307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267D47FE-58E7-4EBB-830F-6F09644F3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514350"/>
            <a:ext cx="65722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2">
            <a:extLst>
              <a:ext uri="{FF2B5EF4-FFF2-40B4-BE49-F238E27FC236}">
                <a16:creationId xmlns:a16="http://schemas.microsoft.com/office/drawing/2014/main" id="{1043E41C-7FFF-457B-AD4E-0B10BC6C30D4}"/>
              </a:ext>
            </a:extLst>
          </p:cNvPr>
          <p:cNvSpPr txBox="1">
            <a:spLocks noChangeArrowheads="1"/>
          </p:cNvSpPr>
          <p:nvPr/>
        </p:nvSpPr>
        <p:spPr bwMode="auto">
          <a:xfrm>
            <a:off x="1811031" y="191184"/>
            <a:ext cx="5886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Which graph represent the slope of cost decreasing per time?</a:t>
            </a:r>
          </a:p>
        </p:txBody>
      </p:sp>
      <p:sp>
        <p:nvSpPr>
          <p:cNvPr id="6" name="Star: 5 Points 5">
            <a:extLst>
              <a:ext uri="{FF2B5EF4-FFF2-40B4-BE49-F238E27FC236}">
                <a16:creationId xmlns:a16="http://schemas.microsoft.com/office/drawing/2014/main" id="{770DC64F-55F5-4C8E-B55A-B036D919ED77}"/>
              </a:ext>
            </a:extLst>
          </p:cNvPr>
          <p:cNvSpPr/>
          <p:nvPr/>
        </p:nvSpPr>
        <p:spPr>
          <a:xfrm flipV="1">
            <a:off x="669754" y="2112373"/>
            <a:ext cx="1060026" cy="10330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4588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mfortaa"/>
                <a:ea typeface="Comfortaa"/>
                <a:cs typeface="Comfortaa"/>
                <a:sym typeface="Comfortaa"/>
              </a:rPr>
              <a:t>Find the Rate</a:t>
            </a:r>
            <a:endParaRPr>
              <a:latin typeface="Comfortaa"/>
              <a:ea typeface="Comfortaa"/>
              <a:cs typeface="Comfortaa"/>
              <a:sym typeface="Comfortaa"/>
            </a:endParaRPr>
          </a:p>
        </p:txBody>
      </p:sp>
      <p:sp>
        <p:nvSpPr>
          <p:cNvPr id="78" name="Google Shape;78;p16"/>
          <p:cNvSpPr txBox="1">
            <a:spLocks noGrp="1"/>
          </p:cNvSpPr>
          <p:nvPr>
            <p:ph type="body" idx="1"/>
          </p:nvPr>
        </p:nvSpPr>
        <p:spPr>
          <a:xfrm>
            <a:off x="0" y="1152475"/>
            <a:ext cx="3515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dk1"/>
                </a:solidFill>
                <a:latin typeface="Comfortaa"/>
                <a:ea typeface="Comfortaa"/>
                <a:cs typeface="Comfortaa"/>
                <a:sym typeface="Comfortaa"/>
              </a:rPr>
              <a:t>Example 1:</a:t>
            </a:r>
            <a:endParaRPr sz="2000" b="1" dirty="0">
              <a:solidFill>
                <a:schemeClr val="dk1"/>
              </a:solidFill>
              <a:latin typeface="Comfortaa"/>
              <a:ea typeface="Comfortaa"/>
              <a:cs typeface="Comfortaa"/>
              <a:sym typeface="Comfortaa"/>
            </a:endParaRPr>
          </a:p>
          <a:p>
            <a:pPr marL="457200" lvl="0" indent="-355600" algn="l" rtl="0">
              <a:spcBef>
                <a:spcPts val="0"/>
              </a:spcBef>
              <a:spcAft>
                <a:spcPts val="0"/>
              </a:spcAft>
              <a:buClr>
                <a:schemeClr val="dk1"/>
              </a:buClr>
              <a:buSzPts val="2000"/>
              <a:buFont typeface="Comfortaa"/>
              <a:buChar char="●"/>
            </a:pPr>
            <a:r>
              <a:rPr lang="en" sz="2000" dirty="0">
                <a:solidFill>
                  <a:schemeClr val="dk1"/>
                </a:solidFill>
                <a:latin typeface="Comfortaa"/>
                <a:ea typeface="Comfortaa"/>
                <a:cs typeface="Comfortaa"/>
                <a:sym typeface="Comfortaa"/>
              </a:rPr>
              <a:t>A dog walks 696 steps in 12 minutes. </a:t>
            </a:r>
            <a:r>
              <a:rPr lang="en-US" sz="2000" dirty="0">
                <a:solidFill>
                  <a:schemeClr val="dk1"/>
                </a:solidFill>
                <a:latin typeface="Comfortaa"/>
                <a:ea typeface="Comfortaa"/>
                <a:cs typeface="Comfortaa"/>
                <a:sym typeface="Comfortaa"/>
              </a:rPr>
              <a:t>At this rate, h</a:t>
            </a:r>
            <a:r>
              <a:rPr lang="en" sz="2000" dirty="0">
                <a:solidFill>
                  <a:schemeClr val="dk1"/>
                </a:solidFill>
                <a:latin typeface="Comfortaa"/>
                <a:ea typeface="Comfortaa"/>
                <a:cs typeface="Comfortaa"/>
                <a:sym typeface="Comfortaa"/>
              </a:rPr>
              <a:t>ow many steps does the dog take in 22 minute</a:t>
            </a:r>
            <a:r>
              <a:rPr lang="en-US" sz="2000" dirty="0">
                <a:solidFill>
                  <a:schemeClr val="dk1"/>
                </a:solidFill>
                <a:latin typeface="Comfortaa"/>
                <a:ea typeface="Comfortaa"/>
                <a:cs typeface="Comfortaa"/>
                <a:sym typeface="Comfortaa"/>
              </a:rPr>
              <a:t>s</a:t>
            </a:r>
            <a:r>
              <a:rPr lang="en" sz="2000" dirty="0">
                <a:solidFill>
                  <a:schemeClr val="dk1"/>
                </a:solidFill>
                <a:latin typeface="Comfortaa"/>
                <a:ea typeface="Comfortaa"/>
                <a:cs typeface="Comfortaa"/>
                <a:sym typeface="Comfortaa"/>
              </a:rPr>
              <a:t>?</a:t>
            </a:r>
            <a:endParaRPr sz="2000" dirty="0">
              <a:solidFill>
                <a:schemeClr val="dk1"/>
              </a:solidFill>
              <a:latin typeface="Comfortaa"/>
              <a:ea typeface="Comfortaa"/>
              <a:cs typeface="Comfortaa"/>
              <a:sym typeface="Comfortaa"/>
            </a:endParaRPr>
          </a:p>
          <a:p>
            <a:pPr marL="0" lvl="0" indent="0" algn="l" rtl="0">
              <a:spcBef>
                <a:spcPts val="0"/>
              </a:spcBef>
              <a:spcAft>
                <a:spcPts val="0"/>
              </a:spcAft>
              <a:buNone/>
            </a:pPr>
            <a:endParaRPr sz="2000" dirty="0">
              <a:solidFill>
                <a:schemeClr val="dk1"/>
              </a:solidFill>
              <a:latin typeface="Comfortaa"/>
              <a:ea typeface="Comfortaa"/>
              <a:cs typeface="Comfortaa"/>
              <a:sym typeface="Comfortaa"/>
            </a:endParaRPr>
          </a:p>
          <a:p>
            <a:pPr marL="0" lvl="0" indent="0" algn="l" rtl="0">
              <a:spcBef>
                <a:spcPts val="0"/>
              </a:spcBef>
              <a:spcAft>
                <a:spcPts val="0"/>
              </a:spcAft>
              <a:buNone/>
            </a:pPr>
            <a:endParaRPr sz="2000" dirty="0">
              <a:solidFill>
                <a:schemeClr val="dk1"/>
              </a:solidFill>
              <a:latin typeface="Comfortaa"/>
              <a:ea typeface="Comfortaa"/>
              <a:cs typeface="Comfortaa"/>
              <a:sym typeface="Comfortaa"/>
            </a:endParaRPr>
          </a:p>
          <a:p>
            <a:pPr marL="0" lvl="0" indent="0" algn="l" rtl="0">
              <a:spcBef>
                <a:spcPts val="0"/>
              </a:spcBef>
              <a:spcAft>
                <a:spcPts val="0"/>
              </a:spcAft>
              <a:buNone/>
            </a:pPr>
            <a:r>
              <a:rPr lang="en" sz="1800" dirty="0">
                <a:solidFill>
                  <a:schemeClr val="dk1"/>
                </a:solidFill>
                <a:latin typeface="Comfortaa"/>
                <a:ea typeface="Comfortaa"/>
                <a:cs typeface="Comfortaa"/>
                <a:sym typeface="Comfortaa"/>
              </a:rPr>
              <a:t>The dog takes _______ steps in 22 minute</a:t>
            </a:r>
            <a:r>
              <a:rPr lang="en-US" sz="1800" dirty="0">
                <a:solidFill>
                  <a:schemeClr val="dk1"/>
                </a:solidFill>
                <a:latin typeface="Comfortaa"/>
                <a:ea typeface="Comfortaa"/>
                <a:cs typeface="Comfortaa"/>
                <a:sym typeface="Comfortaa"/>
              </a:rPr>
              <a:t>s</a:t>
            </a:r>
            <a:r>
              <a:rPr lang="en" sz="1800" dirty="0">
                <a:solidFill>
                  <a:schemeClr val="dk1"/>
                </a:solidFill>
                <a:latin typeface="Comfortaa"/>
                <a:ea typeface="Comfortaa"/>
                <a:cs typeface="Comfortaa"/>
                <a:sym typeface="Comfortaa"/>
              </a:rPr>
              <a:t>.</a:t>
            </a:r>
            <a:endParaRPr sz="1800" dirty="0">
              <a:solidFill>
                <a:schemeClr val="dk1"/>
              </a:solidFill>
              <a:latin typeface="Comfortaa"/>
              <a:ea typeface="Comfortaa"/>
              <a:cs typeface="Comfortaa"/>
              <a:sym typeface="Comfortaa"/>
            </a:endParaRPr>
          </a:p>
          <a:p>
            <a:pPr marL="0" lvl="0" indent="0" algn="l" rtl="0">
              <a:spcBef>
                <a:spcPts val="0"/>
              </a:spcBef>
              <a:spcAft>
                <a:spcPts val="1600"/>
              </a:spcAft>
              <a:buNone/>
            </a:pPr>
            <a:endParaRPr dirty="0"/>
          </a:p>
        </p:txBody>
      </p:sp>
      <p:sp>
        <p:nvSpPr>
          <p:cNvPr id="79" name="Google Shape;79;p16"/>
          <p:cNvSpPr txBox="1">
            <a:spLocks noGrp="1"/>
          </p:cNvSpPr>
          <p:nvPr>
            <p:ph type="body" idx="2"/>
          </p:nvPr>
        </p:nvSpPr>
        <p:spPr>
          <a:xfrm>
            <a:off x="3750475" y="1152475"/>
            <a:ext cx="5082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3366FF"/>
                </a:solidFill>
                <a:latin typeface="Comfortaa"/>
                <a:ea typeface="Comfortaa"/>
                <a:cs typeface="Comfortaa"/>
                <a:sym typeface="Comfortaa"/>
              </a:rPr>
              <a:t>1. Write a rate that compares steps and minutes. </a:t>
            </a:r>
            <a:endParaRPr sz="1700">
              <a:solidFill>
                <a:srgbClr val="3366FF"/>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700">
              <a:solidFill>
                <a:srgbClr val="3366FF"/>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700">
              <a:solidFill>
                <a:srgbClr val="3366FF"/>
              </a:solidFill>
              <a:latin typeface="Comfortaa"/>
              <a:ea typeface="Comfortaa"/>
              <a:cs typeface="Comfortaa"/>
              <a:sym typeface="Comfortaa"/>
            </a:endParaRPr>
          </a:p>
          <a:p>
            <a:pPr marL="0" lvl="0" indent="0" algn="l" rtl="0">
              <a:spcBef>
                <a:spcPts val="0"/>
              </a:spcBef>
              <a:spcAft>
                <a:spcPts val="0"/>
              </a:spcAft>
              <a:buNone/>
            </a:pPr>
            <a:endParaRPr sz="1700">
              <a:solidFill>
                <a:srgbClr val="3366FF"/>
              </a:solidFill>
              <a:latin typeface="Comfortaa"/>
              <a:ea typeface="Comfortaa"/>
              <a:cs typeface="Comfortaa"/>
              <a:sym typeface="Comfortaa"/>
            </a:endParaRPr>
          </a:p>
          <a:p>
            <a:pPr marL="0" lvl="0" indent="0" algn="l" rtl="0">
              <a:spcBef>
                <a:spcPts val="0"/>
              </a:spcBef>
              <a:spcAft>
                <a:spcPts val="0"/>
              </a:spcAft>
              <a:buNone/>
            </a:pPr>
            <a:r>
              <a:rPr lang="en" sz="1700">
                <a:solidFill>
                  <a:srgbClr val="3366FF"/>
                </a:solidFill>
                <a:latin typeface="Comfortaa"/>
                <a:ea typeface="Comfortaa"/>
                <a:cs typeface="Comfortaa"/>
                <a:sym typeface="Comfortaa"/>
              </a:rPr>
              <a:t>2.  Divide the numerator and denominator by 12:</a:t>
            </a:r>
            <a:endParaRPr sz="1700">
              <a:solidFill>
                <a:srgbClr val="3366FF"/>
              </a:solidFill>
              <a:latin typeface="Comfortaa"/>
              <a:ea typeface="Comfortaa"/>
              <a:cs typeface="Comfortaa"/>
              <a:sym typeface="Comfortaa"/>
            </a:endParaRPr>
          </a:p>
          <a:p>
            <a:pPr marL="0" lvl="0" indent="0" algn="l" rtl="0">
              <a:spcBef>
                <a:spcPts val="0"/>
              </a:spcBef>
              <a:spcAft>
                <a:spcPts val="0"/>
              </a:spcAft>
              <a:buNone/>
            </a:pPr>
            <a:endParaRPr sz="1700">
              <a:solidFill>
                <a:srgbClr val="3366FF"/>
              </a:solidFill>
              <a:latin typeface="Comfortaa"/>
              <a:ea typeface="Comfortaa"/>
              <a:cs typeface="Comfortaa"/>
              <a:sym typeface="Comfortaa"/>
            </a:endParaRPr>
          </a:p>
          <a:p>
            <a:pPr marL="0" lvl="0" indent="0" algn="l" rtl="0">
              <a:spcBef>
                <a:spcPts val="0"/>
              </a:spcBef>
              <a:spcAft>
                <a:spcPts val="0"/>
              </a:spcAft>
              <a:buNone/>
            </a:pPr>
            <a:endParaRPr sz="1700">
              <a:solidFill>
                <a:srgbClr val="3366FF"/>
              </a:solidFill>
              <a:latin typeface="Comfortaa"/>
              <a:ea typeface="Comfortaa"/>
              <a:cs typeface="Comfortaa"/>
              <a:sym typeface="Comfortaa"/>
            </a:endParaRPr>
          </a:p>
          <a:p>
            <a:pPr marL="0" lvl="0" indent="0" algn="l" rtl="0">
              <a:spcBef>
                <a:spcPts val="0"/>
              </a:spcBef>
              <a:spcAft>
                <a:spcPts val="0"/>
              </a:spcAft>
              <a:buNone/>
            </a:pPr>
            <a:endParaRPr sz="1700">
              <a:solidFill>
                <a:srgbClr val="3366FF"/>
              </a:solidFill>
              <a:latin typeface="Comfortaa"/>
              <a:ea typeface="Comfortaa"/>
              <a:cs typeface="Comfortaa"/>
              <a:sym typeface="Comfortaa"/>
            </a:endParaRPr>
          </a:p>
          <a:p>
            <a:pPr marL="0" lvl="0" indent="0" algn="l" rtl="0">
              <a:spcBef>
                <a:spcPts val="0"/>
              </a:spcBef>
              <a:spcAft>
                <a:spcPts val="0"/>
              </a:spcAft>
              <a:buNone/>
            </a:pPr>
            <a:r>
              <a:rPr lang="en" sz="1700">
                <a:solidFill>
                  <a:srgbClr val="3366FF"/>
                </a:solidFill>
                <a:latin typeface="Comfortaa"/>
                <a:ea typeface="Comfortaa"/>
                <a:cs typeface="Comfortaa"/>
                <a:sym typeface="Comfortaa"/>
              </a:rPr>
              <a:t>3. Simplify:</a:t>
            </a:r>
            <a:endParaRPr sz="1700">
              <a:solidFill>
                <a:srgbClr val="3366FF"/>
              </a:solidFill>
              <a:latin typeface="Comfortaa"/>
              <a:ea typeface="Comfortaa"/>
              <a:cs typeface="Comfortaa"/>
              <a:sym typeface="Comfortaa"/>
            </a:endParaRPr>
          </a:p>
          <a:p>
            <a:pPr marL="0" lvl="0" indent="0" algn="l" rtl="0">
              <a:spcBef>
                <a:spcPts val="0"/>
              </a:spcBef>
              <a:spcAft>
                <a:spcPts val="1600"/>
              </a:spcAft>
              <a:buNone/>
            </a:pPr>
            <a:endParaRPr/>
          </a:p>
        </p:txBody>
      </p:sp>
      <p:sp>
        <p:nvSpPr>
          <p:cNvPr id="5" name="Star: 5 Points 4">
            <a:extLst>
              <a:ext uri="{FF2B5EF4-FFF2-40B4-BE49-F238E27FC236}">
                <a16:creationId xmlns:a16="http://schemas.microsoft.com/office/drawing/2014/main" id="{9E476401-B337-4F3D-9448-D9F6662338BB}"/>
              </a:ext>
            </a:extLst>
          </p:cNvPr>
          <p:cNvSpPr/>
          <p:nvPr/>
        </p:nvSpPr>
        <p:spPr>
          <a:xfrm flipV="1">
            <a:off x="1378401" y="574625"/>
            <a:ext cx="972128" cy="91651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l_fi">
            <a:extLst>
              <a:ext uri="{FF2B5EF4-FFF2-40B4-BE49-F238E27FC236}">
                <a16:creationId xmlns:a16="http://schemas.microsoft.com/office/drawing/2014/main" id="{9C0C18F1-E975-45D1-BB27-0A713DAF9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107282"/>
            <a:ext cx="6000750" cy="357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9849B218-2E11-42C8-9496-19CAFA5D17EA}"/>
              </a:ext>
            </a:extLst>
          </p:cNvPr>
          <p:cNvSpPr txBox="1">
            <a:spLocks noChangeArrowheads="1"/>
          </p:cNvSpPr>
          <p:nvPr/>
        </p:nvSpPr>
        <p:spPr bwMode="auto">
          <a:xfrm>
            <a:off x="6772275" y="1482329"/>
            <a:ext cx="10858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r>
              <a:rPr lang="en-US" altLang="en-US" sz="1350" kern="1200" dirty="0">
                <a:solidFill>
                  <a:srgbClr val="000000"/>
                </a:solidFill>
                <a:ea typeface="+mn-ea"/>
                <a:cs typeface="+mn-cs"/>
              </a:rPr>
              <a:t>Explain your reasoning</a:t>
            </a:r>
          </a:p>
        </p:txBody>
      </p:sp>
      <p:sp>
        <p:nvSpPr>
          <p:cNvPr id="28676" name="Text Box 32">
            <a:extLst>
              <a:ext uri="{FF2B5EF4-FFF2-40B4-BE49-F238E27FC236}">
                <a16:creationId xmlns:a16="http://schemas.microsoft.com/office/drawing/2014/main" id="{B5E929B0-EC76-48F4-8268-10CC3D9A36FE}"/>
              </a:ext>
            </a:extLst>
          </p:cNvPr>
          <p:cNvSpPr txBox="1">
            <a:spLocks noChangeArrowheads="1"/>
          </p:cNvSpPr>
          <p:nvPr/>
        </p:nvSpPr>
        <p:spPr bwMode="auto">
          <a:xfrm>
            <a:off x="1657350" y="342900"/>
            <a:ext cx="5886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Does the following graph represent a proportional relationship?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A03ED2E-36AF-4D28-A020-A275E4DA3CE6}"/>
              </a:ext>
            </a:extLst>
          </p:cNvPr>
          <p:cNvSpPr txBox="1">
            <a:spLocks noRot="1" noChangeAspect="1" noMove="1" noResize="1" noEditPoints="1" noAdjustHandles="1" noChangeArrowheads="1" noChangeShapeType="1" noTextEdit="1"/>
          </p:cNvSpPr>
          <p:nvPr/>
        </p:nvSpPr>
        <p:spPr>
          <a:xfrm>
            <a:off x="6748918" y="3742311"/>
            <a:ext cx="1000125" cy="265987"/>
          </a:xfrm>
          <a:prstGeom prst="rect">
            <a:avLst/>
          </a:prstGeom>
          <a:blipFill rotWithShape="1">
            <a:blip r:embed="rId2"/>
            <a:stretch>
              <a:fillRect/>
            </a:stretch>
          </a:blipFill>
        </p:spPr>
        <p:txBody>
          <a:bodyPr/>
          <a:lstStyle/>
          <a:p>
            <a:pPr defTabSz="685800" eaLnBrk="0" fontAlgn="base" hangingPunct="0">
              <a:spcBef>
                <a:spcPct val="0"/>
              </a:spcBef>
              <a:spcAft>
                <a:spcPct val="0"/>
              </a:spcAft>
              <a:buClrTx/>
              <a:defRPr/>
            </a:pPr>
            <a:r>
              <a:rPr lang="en-US" sz="1350" kern="1200" dirty="0">
                <a:noFill/>
                <a:latin typeface="Verdana" panose="020B0604030504040204" pitchFamily="34" charset="0"/>
                <a:ea typeface="+mn-ea"/>
                <a:cs typeface="+mn-cs"/>
              </a:rPr>
              <a:t> </a:t>
            </a:r>
          </a:p>
        </p:txBody>
      </p:sp>
      <p:sp>
        <p:nvSpPr>
          <p:cNvPr id="5" name="TextBox 4">
            <a:extLst>
              <a:ext uri="{FF2B5EF4-FFF2-40B4-BE49-F238E27FC236}">
                <a16:creationId xmlns:a16="http://schemas.microsoft.com/office/drawing/2014/main" id="{748C5718-9675-4685-9677-272B3A2C75AB}"/>
              </a:ext>
            </a:extLst>
          </p:cNvPr>
          <p:cNvSpPr txBox="1">
            <a:spLocks noRot="1" noChangeAspect="1" noMove="1" noResize="1" noEditPoints="1" noAdjustHandles="1" noChangeArrowheads="1" noChangeShapeType="1" noTextEdit="1"/>
          </p:cNvSpPr>
          <p:nvPr/>
        </p:nvSpPr>
        <p:spPr>
          <a:xfrm>
            <a:off x="6772275" y="3371850"/>
            <a:ext cx="1000125" cy="265987"/>
          </a:xfrm>
          <a:prstGeom prst="rect">
            <a:avLst/>
          </a:prstGeom>
          <a:blipFill rotWithShape="1">
            <a:blip r:embed="rId3"/>
            <a:stretch>
              <a:fillRect/>
            </a:stretch>
          </a:blipFill>
        </p:spPr>
        <p:txBody>
          <a:bodyPr/>
          <a:lstStyle/>
          <a:p>
            <a:pPr defTabSz="685800" eaLnBrk="0" fontAlgn="base" hangingPunct="0">
              <a:spcBef>
                <a:spcPct val="0"/>
              </a:spcBef>
              <a:spcAft>
                <a:spcPct val="0"/>
              </a:spcAft>
              <a:buClrTx/>
              <a:defRPr/>
            </a:pPr>
            <a:r>
              <a:rPr lang="en-US" sz="1350" kern="1200" dirty="0">
                <a:noFill/>
                <a:latin typeface="Verdana" panose="020B0604030504040204" pitchFamily="34" charset="0"/>
                <a:ea typeface="+mn-ea"/>
                <a:cs typeface="+mn-cs"/>
              </a:rPr>
              <a:t> </a:t>
            </a:r>
          </a:p>
        </p:txBody>
      </p:sp>
      <p:sp>
        <p:nvSpPr>
          <p:cNvPr id="4" name="TextBox 3">
            <a:extLst>
              <a:ext uri="{FF2B5EF4-FFF2-40B4-BE49-F238E27FC236}">
                <a16:creationId xmlns:a16="http://schemas.microsoft.com/office/drawing/2014/main" id="{B0B3C232-D887-482A-BFEB-0F7D70F5A43E}"/>
              </a:ext>
            </a:extLst>
          </p:cNvPr>
          <p:cNvSpPr txBox="1">
            <a:spLocks noChangeArrowheads="1"/>
          </p:cNvSpPr>
          <p:nvPr/>
        </p:nvSpPr>
        <p:spPr bwMode="auto">
          <a:xfrm>
            <a:off x="5915025" y="1513050"/>
            <a:ext cx="10858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kern="1200" dirty="0">
                <a:solidFill>
                  <a:srgbClr val="000000"/>
                </a:solidFill>
                <a:latin typeface="Times" panose="02020603050405020304" pitchFamily="18" charset="0"/>
                <a:ea typeface="+mn-ea"/>
                <a:cs typeface="+mn-cs"/>
              </a:rPr>
              <a:t>Find the </a:t>
            </a:r>
            <a:r>
              <a:rPr lang="en-US" altLang="en-US" sz="1800" kern="1200" dirty="0">
                <a:solidFill>
                  <a:srgbClr val="FF0000"/>
                </a:solidFill>
                <a:latin typeface="Times" panose="02020603050405020304" pitchFamily="18" charset="0"/>
                <a:ea typeface="+mn-ea"/>
                <a:cs typeface="+mn-cs"/>
              </a:rPr>
              <a:t>constant </a:t>
            </a:r>
            <a:r>
              <a:rPr lang="en-US" altLang="en-US" sz="1800" kern="1200" dirty="0">
                <a:solidFill>
                  <a:srgbClr val="000000"/>
                </a:solidFill>
                <a:latin typeface="Times" panose="02020603050405020304" pitchFamily="18" charset="0"/>
                <a:ea typeface="+mn-ea"/>
                <a:cs typeface="+mn-cs"/>
              </a:rPr>
              <a:t>of variation and </a:t>
            </a:r>
            <a:r>
              <a:rPr lang="en-US" altLang="en-US" sz="1800" kern="1200" dirty="0">
                <a:solidFill>
                  <a:srgbClr val="FF0000"/>
                </a:solidFill>
                <a:latin typeface="Times" panose="02020603050405020304" pitchFamily="18" charset="0"/>
                <a:ea typeface="+mn-ea"/>
                <a:cs typeface="+mn-cs"/>
              </a:rPr>
              <a:t>equation</a:t>
            </a:r>
            <a:endParaRPr lang="en-US" altLang="en-US" sz="1800" kern="1200" dirty="0">
              <a:solidFill>
                <a:srgbClr val="000000"/>
              </a:solidFill>
              <a:latin typeface="Times" panose="02020603050405020304" pitchFamily="18" charset="0"/>
              <a:ea typeface="+mn-ea"/>
              <a:cs typeface="+mn-cs"/>
            </a:endParaRPr>
          </a:p>
        </p:txBody>
      </p:sp>
      <p:pic>
        <p:nvPicPr>
          <p:cNvPr id="29698" name="Picture 1">
            <a:extLst>
              <a:ext uri="{FF2B5EF4-FFF2-40B4-BE49-F238E27FC236}">
                <a16:creationId xmlns:a16="http://schemas.microsoft.com/office/drawing/2014/main" id="{6AA5A5C4-B466-4E3B-B5C1-090C32A8C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666065"/>
            <a:ext cx="62293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2">
            <a:extLst>
              <a:ext uri="{FF2B5EF4-FFF2-40B4-BE49-F238E27FC236}">
                <a16:creationId xmlns:a16="http://schemas.microsoft.com/office/drawing/2014/main" id="{93BDF622-0336-4315-9389-0330B351A5B9}"/>
              </a:ext>
            </a:extLst>
          </p:cNvPr>
          <p:cNvSpPr txBox="1">
            <a:spLocks noChangeArrowheads="1"/>
          </p:cNvSpPr>
          <p:nvPr/>
        </p:nvSpPr>
        <p:spPr bwMode="auto">
          <a:xfrm>
            <a:off x="1657350" y="342900"/>
            <a:ext cx="5886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buSzTx/>
              <a:buNone/>
            </a:pPr>
            <a:r>
              <a:rPr lang="en-US" altLang="en-US" sz="1800" kern="1200" dirty="0">
                <a:solidFill>
                  <a:srgbClr val="99CC00"/>
                </a:solidFill>
                <a:latin typeface="Segoe UI Symbol" panose="020B0502040204020203" pitchFamily="34" charset="0"/>
                <a:ea typeface="Segoe UI Symbol" panose="020B0502040204020203" pitchFamily="34" charset="0"/>
                <a:cs typeface="Segoe UI Symbol" panose="020B0502040204020203" pitchFamily="34" charset="0"/>
              </a:rPr>
              <a:t>Explain the relationship between the height of object and the length of shadow?</a:t>
            </a:r>
          </a:p>
        </p:txBody>
      </p:sp>
      <p:sp>
        <p:nvSpPr>
          <p:cNvPr id="2" name="Oval 1">
            <a:extLst>
              <a:ext uri="{FF2B5EF4-FFF2-40B4-BE49-F238E27FC236}">
                <a16:creationId xmlns:a16="http://schemas.microsoft.com/office/drawing/2014/main" id="{20EFEA0C-B12D-4AA6-A719-116FBCDC42C1}"/>
              </a:ext>
            </a:extLst>
          </p:cNvPr>
          <p:cNvSpPr>
            <a:spLocks noChangeArrowheads="1"/>
          </p:cNvSpPr>
          <p:nvPr/>
        </p:nvSpPr>
        <p:spPr bwMode="auto">
          <a:xfrm>
            <a:off x="3387329" y="2925366"/>
            <a:ext cx="114300" cy="114300"/>
          </a:xfrm>
          <a:prstGeom prst="ellipse">
            <a:avLst/>
          </a:prstGeom>
          <a:solidFill>
            <a:schemeClr val="accent1"/>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p:txBody>
      </p:sp>
      <p:sp>
        <p:nvSpPr>
          <p:cNvPr id="3" name="TextBox 2">
            <a:extLst>
              <a:ext uri="{FF2B5EF4-FFF2-40B4-BE49-F238E27FC236}">
                <a16:creationId xmlns:a16="http://schemas.microsoft.com/office/drawing/2014/main" id="{1858111E-B946-4FE0-9B8D-B4299AD93DBC}"/>
              </a:ext>
            </a:extLst>
          </p:cNvPr>
          <p:cNvSpPr txBox="1">
            <a:spLocks noChangeArrowheads="1"/>
          </p:cNvSpPr>
          <p:nvPr/>
        </p:nvSpPr>
        <p:spPr bwMode="auto">
          <a:xfrm>
            <a:off x="3028950" y="2628900"/>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r>
              <a:rPr lang="en-US" altLang="en-US" sz="900" kern="1200" dirty="0">
                <a:solidFill>
                  <a:srgbClr val="000000"/>
                </a:solidFill>
                <a:ea typeface="+mn-ea"/>
                <a:cs typeface="+mn-cs"/>
              </a:rPr>
              <a:t>(10, 30)</a:t>
            </a:r>
          </a:p>
        </p:txBody>
      </p:sp>
      <p:sp>
        <p:nvSpPr>
          <p:cNvPr id="7" name="TextBox 6">
            <a:extLst>
              <a:ext uri="{FF2B5EF4-FFF2-40B4-BE49-F238E27FC236}">
                <a16:creationId xmlns:a16="http://schemas.microsoft.com/office/drawing/2014/main" id="{F01661F4-D34E-492A-B03B-DC97CBC08689}"/>
              </a:ext>
            </a:extLst>
          </p:cNvPr>
          <p:cNvSpPr txBox="1">
            <a:spLocks noChangeArrowheads="1"/>
          </p:cNvSpPr>
          <p:nvPr/>
        </p:nvSpPr>
        <p:spPr bwMode="auto">
          <a:xfrm>
            <a:off x="4286250" y="1378744"/>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r>
              <a:rPr lang="en-US" altLang="en-US" sz="900" kern="1200" dirty="0">
                <a:solidFill>
                  <a:srgbClr val="000000"/>
                </a:solidFill>
                <a:ea typeface="+mn-ea"/>
                <a:cs typeface="+mn-cs"/>
              </a:rPr>
              <a:t>(20, 60)</a:t>
            </a:r>
          </a:p>
        </p:txBody>
      </p:sp>
      <p:sp>
        <p:nvSpPr>
          <p:cNvPr id="12" name="Star: 5 Points 11">
            <a:extLst>
              <a:ext uri="{FF2B5EF4-FFF2-40B4-BE49-F238E27FC236}">
                <a16:creationId xmlns:a16="http://schemas.microsoft.com/office/drawing/2014/main" id="{E94BA4EC-352E-4255-9A83-CE4B945A1750}"/>
              </a:ext>
            </a:extLst>
          </p:cNvPr>
          <p:cNvSpPr/>
          <p:nvPr/>
        </p:nvSpPr>
        <p:spPr>
          <a:xfrm flipV="1">
            <a:off x="669754" y="2112373"/>
            <a:ext cx="1060026" cy="10330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par>
                                <p:cTn id="22" presetID="21" presetClass="entr" presetSubtype="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24E787C2-0C1F-4F31-9D1E-36A431149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676275"/>
            <a:ext cx="61722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a:extLst>
              <a:ext uri="{FF2B5EF4-FFF2-40B4-BE49-F238E27FC236}">
                <a16:creationId xmlns:a16="http://schemas.microsoft.com/office/drawing/2014/main" id="{87B61873-5398-4820-8E87-55A394C76CB5}"/>
              </a:ext>
            </a:extLst>
          </p:cNvPr>
          <p:cNvSpPr txBox="1">
            <a:spLocks noChangeArrowheads="1"/>
          </p:cNvSpPr>
          <p:nvPr/>
        </p:nvSpPr>
        <p:spPr bwMode="auto">
          <a:xfrm>
            <a:off x="668511" y="104776"/>
            <a:ext cx="7660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buSzTx/>
              <a:buNone/>
            </a:pPr>
            <a:r>
              <a:rPr lang="en-US" altLang="en-US" sz="1800" b="1" kern="1200" dirty="0">
                <a:solidFill>
                  <a:srgbClr val="FF0000"/>
                </a:solidFill>
                <a:latin typeface="Times" panose="02020603050405020304" pitchFamily="18" charset="0"/>
                <a:ea typeface="+mn-ea"/>
                <a:cs typeface="+mn-cs"/>
              </a:rPr>
              <a:t>Tommy traveled 300 miles in 5 hours.  Explain the distance traveled in time.</a:t>
            </a:r>
          </a:p>
        </p:txBody>
      </p:sp>
      <p:sp>
        <p:nvSpPr>
          <p:cNvPr id="5" name="Star: 5 Points 4">
            <a:extLst>
              <a:ext uri="{FF2B5EF4-FFF2-40B4-BE49-F238E27FC236}">
                <a16:creationId xmlns:a16="http://schemas.microsoft.com/office/drawing/2014/main" id="{9E657409-CA89-43E0-9623-57EE7D30990D}"/>
              </a:ext>
            </a:extLst>
          </p:cNvPr>
          <p:cNvSpPr/>
          <p:nvPr/>
        </p:nvSpPr>
        <p:spPr>
          <a:xfrm flipV="1">
            <a:off x="339341" y="2189213"/>
            <a:ext cx="1060026" cy="103305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3E3D6CED-49CF-4EE4-89FD-DCAC949518D3}"/>
              </a:ext>
            </a:extLst>
          </p:cNvPr>
          <p:cNvSpPr txBox="1">
            <a:spLocks noChangeArrowheads="1"/>
          </p:cNvSpPr>
          <p:nvPr/>
        </p:nvSpPr>
        <p:spPr bwMode="auto">
          <a:xfrm>
            <a:off x="2228850" y="1428750"/>
            <a:ext cx="4343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r>
              <a:rPr lang="en-US" altLang="en-US" sz="1350" kern="1200" dirty="0">
                <a:solidFill>
                  <a:srgbClr val="000000"/>
                </a:solidFill>
                <a:ea typeface="+mn-ea"/>
                <a:cs typeface="+mn-cs"/>
              </a:rPr>
              <a:t>Liana takes 2 pages of notes during each hour of class. </a:t>
            </a:r>
          </a:p>
        </p:txBody>
      </p:sp>
      <p:sp>
        <p:nvSpPr>
          <p:cNvPr id="31747" name="TextBox 2">
            <a:extLst>
              <a:ext uri="{FF2B5EF4-FFF2-40B4-BE49-F238E27FC236}">
                <a16:creationId xmlns:a16="http://schemas.microsoft.com/office/drawing/2014/main" id="{69B1C8DB-8B25-4E6B-91BD-79835162112D}"/>
              </a:ext>
            </a:extLst>
          </p:cNvPr>
          <p:cNvSpPr txBox="1">
            <a:spLocks noChangeArrowheads="1"/>
          </p:cNvSpPr>
          <p:nvPr/>
        </p:nvSpPr>
        <p:spPr bwMode="auto">
          <a:xfrm>
            <a:off x="1485900" y="4629150"/>
            <a:ext cx="6457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r>
              <a:rPr lang="en-US" altLang="en-US" sz="900" kern="1200" dirty="0">
                <a:solidFill>
                  <a:srgbClr val="000000"/>
                </a:solidFill>
                <a:ea typeface="+mn-ea"/>
                <a:cs typeface="+mn-cs"/>
                <a:hlinkClick r:id="rId2"/>
              </a:rPr>
              <a:t>http://www.ixl.com/math/grade-8/proportional-relationships-word-problems</a:t>
            </a:r>
            <a:endParaRPr lang="en-US" altLang="en-US" sz="90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900" kern="1200" dirty="0">
              <a:solidFill>
                <a:srgbClr val="000000"/>
              </a:solidFill>
              <a:ea typeface="+mn-ea"/>
              <a:cs typeface="+mn-cs"/>
            </a:endParaRPr>
          </a:p>
        </p:txBody>
      </p:sp>
      <p:sp>
        <p:nvSpPr>
          <p:cNvPr id="31748" name="TextBox 3">
            <a:extLst>
              <a:ext uri="{FF2B5EF4-FFF2-40B4-BE49-F238E27FC236}">
                <a16:creationId xmlns:a16="http://schemas.microsoft.com/office/drawing/2014/main" id="{8AEDB8A4-4A7A-4FC0-99E3-E25ECB9B581E}"/>
              </a:ext>
            </a:extLst>
          </p:cNvPr>
          <p:cNvSpPr txBox="1">
            <a:spLocks noChangeArrowheads="1"/>
          </p:cNvSpPr>
          <p:nvPr/>
        </p:nvSpPr>
        <p:spPr bwMode="auto">
          <a:xfrm>
            <a:off x="1657350" y="114301"/>
            <a:ext cx="542925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r>
              <a:rPr lang="en-US" altLang="en-US" sz="1500" kern="1200" dirty="0">
                <a:solidFill>
                  <a:srgbClr val="000000"/>
                </a:solidFill>
                <a:ea typeface="+mn-ea"/>
                <a:cs typeface="+mn-cs"/>
              </a:rPr>
              <a:t>Write an equations that represents the proportional relationship between the time in class </a:t>
            </a:r>
            <a:r>
              <a:rPr lang="en-US" altLang="en-US" sz="1500" i="1" kern="1200" dirty="0">
                <a:solidFill>
                  <a:srgbClr val="000000"/>
                </a:solidFill>
                <a:ea typeface="+mn-ea"/>
                <a:cs typeface="+mn-cs"/>
              </a:rPr>
              <a:t>x</a:t>
            </a:r>
            <a:r>
              <a:rPr lang="en-US" altLang="en-US" sz="1500" kern="1200" dirty="0">
                <a:solidFill>
                  <a:srgbClr val="000000"/>
                </a:solidFill>
                <a:ea typeface="+mn-ea"/>
                <a:cs typeface="+mn-cs"/>
              </a:rPr>
              <a:t> and the number of pages </a:t>
            </a:r>
            <a:r>
              <a:rPr lang="en-US" altLang="en-US" sz="1500" i="1" kern="1200" dirty="0">
                <a:solidFill>
                  <a:srgbClr val="000000"/>
                </a:solidFill>
                <a:ea typeface="+mn-ea"/>
                <a:cs typeface="+mn-cs"/>
              </a:rPr>
              <a:t>y</a:t>
            </a:r>
            <a:r>
              <a:rPr lang="en-US" altLang="en-US" sz="1500" kern="1200" dirty="0">
                <a:solidFill>
                  <a:srgbClr val="000000"/>
                </a:solidFill>
                <a:ea typeface="+mn-ea"/>
                <a:cs typeface="+mn-cs"/>
              </a:rPr>
              <a:t>.</a:t>
            </a: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p:txBody>
      </p:sp>
      <p:sp>
        <p:nvSpPr>
          <p:cNvPr id="31749" name="TextBox 4">
            <a:extLst>
              <a:ext uri="{FF2B5EF4-FFF2-40B4-BE49-F238E27FC236}">
                <a16:creationId xmlns:a16="http://schemas.microsoft.com/office/drawing/2014/main" id="{75182239-CB23-441C-8E51-4DF467C3597F}"/>
              </a:ext>
            </a:extLst>
          </p:cNvPr>
          <p:cNvSpPr txBox="1">
            <a:spLocks noChangeArrowheads="1"/>
          </p:cNvSpPr>
          <p:nvPr/>
        </p:nvSpPr>
        <p:spPr bwMode="auto">
          <a:xfrm>
            <a:off x="1657350" y="3543300"/>
            <a:ext cx="582262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r>
              <a:rPr lang="en-US" altLang="en-US" sz="1350" kern="1200" dirty="0">
                <a:solidFill>
                  <a:srgbClr val="000000"/>
                </a:solidFill>
                <a:ea typeface="+mn-ea"/>
                <a:cs typeface="+mn-cs"/>
              </a:rPr>
              <a:t>Create a table &amp; graph to represent the proportional relationship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1EF50FA9-0E4C-4485-B4C7-A6D29E6A5AB5}"/>
              </a:ext>
            </a:extLst>
          </p:cNvPr>
          <p:cNvSpPr>
            <a:spLocks noChangeArrowheads="1"/>
          </p:cNvSpPr>
          <p:nvPr/>
        </p:nvSpPr>
        <p:spPr bwMode="auto">
          <a:xfrm>
            <a:off x="1428750" y="114300"/>
            <a:ext cx="6286500" cy="795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defTabSz="685800" eaLnBrk="0" fontAlgn="base" hangingPunct="0">
              <a:spcBef>
                <a:spcPct val="0"/>
              </a:spcBef>
              <a:spcAft>
                <a:spcPct val="0"/>
              </a:spcAft>
              <a:buClrTx/>
              <a:buSzTx/>
              <a:buNone/>
            </a:pPr>
            <a:r>
              <a:rPr lang="en-US" altLang="en-US" sz="1350" kern="1200" dirty="0">
                <a:solidFill>
                  <a:srgbClr val="000000"/>
                </a:solidFill>
                <a:ea typeface="+mn-ea"/>
                <a:cs typeface="+mn-cs"/>
              </a:rPr>
              <a:t>Peter earns $1.50 for every cup of lemonade he sells. Write an equation that shows the relationship between the number of cups sold </a:t>
            </a:r>
            <a:r>
              <a:rPr lang="en-US" altLang="en-US" sz="1350" i="1" kern="1200" dirty="0">
                <a:solidFill>
                  <a:srgbClr val="000000"/>
                </a:solidFill>
                <a:ea typeface="+mn-ea"/>
                <a:cs typeface="+mn-cs"/>
              </a:rPr>
              <a:t>x</a:t>
            </a:r>
            <a:r>
              <a:rPr lang="en-US" altLang="en-US" sz="1350" kern="1200" dirty="0">
                <a:solidFill>
                  <a:srgbClr val="000000"/>
                </a:solidFill>
                <a:ea typeface="+mn-ea"/>
                <a:cs typeface="+mn-cs"/>
              </a:rPr>
              <a:t> and the earnings </a:t>
            </a:r>
            <a:r>
              <a:rPr lang="en-US" altLang="en-US" sz="1350" i="1" kern="1200" dirty="0">
                <a:solidFill>
                  <a:srgbClr val="000000"/>
                </a:solidFill>
                <a:ea typeface="+mn-ea"/>
                <a:cs typeface="+mn-cs"/>
              </a:rPr>
              <a:t>y</a:t>
            </a:r>
            <a:r>
              <a:rPr lang="en-US" altLang="en-US" sz="1350" kern="1200" dirty="0">
                <a:solidFill>
                  <a:srgbClr val="000000"/>
                </a:solidFill>
                <a:ea typeface="+mn-ea"/>
                <a:cs typeface="+mn-cs"/>
              </a:rPr>
              <a:t>.</a:t>
            </a: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r>
              <a:rPr lang="en-US" altLang="en-US" sz="1350" kern="1200" dirty="0">
                <a:solidFill>
                  <a:srgbClr val="000000"/>
                </a:solidFill>
                <a:ea typeface="+mn-ea"/>
                <a:cs typeface="+mn-cs"/>
              </a:rPr>
              <a:t> Delfina's graduation picnic costs $35 for every attendee. Write an equation that shows the relationship between the attendees (</a:t>
            </a:r>
            <a:r>
              <a:rPr lang="en-US" altLang="en-US" sz="1350" i="1" kern="1200" dirty="0">
                <a:solidFill>
                  <a:srgbClr val="000000"/>
                </a:solidFill>
                <a:ea typeface="+mn-ea"/>
                <a:cs typeface="+mn-cs"/>
              </a:rPr>
              <a:t>a)</a:t>
            </a:r>
            <a:r>
              <a:rPr lang="en-US" altLang="en-US" sz="1350" kern="1200" dirty="0">
                <a:solidFill>
                  <a:srgbClr val="000000"/>
                </a:solidFill>
                <a:ea typeface="+mn-ea"/>
                <a:cs typeface="+mn-cs"/>
              </a:rPr>
              <a:t> and the cost (c). </a:t>
            </a: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825" kern="1200" dirty="0">
              <a:solidFill>
                <a:srgbClr val="000000"/>
              </a:solidFill>
              <a:ea typeface="+mn-ea"/>
              <a:cs typeface="+mn-cs"/>
            </a:endParaRPr>
          </a:p>
          <a:p>
            <a:pPr defTabSz="685800" eaLnBrk="0" fontAlgn="base" hangingPunct="0">
              <a:spcBef>
                <a:spcPct val="0"/>
              </a:spcBef>
              <a:spcAft>
                <a:spcPct val="0"/>
              </a:spcAft>
              <a:buClrTx/>
              <a:buSzTx/>
              <a:buNone/>
            </a:pPr>
            <a:r>
              <a:rPr lang="en-US" altLang="en-US" sz="1350" kern="1200" dirty="0" err="1">
                <a:solidFill>
                  <a:srgbClr val="000000"/>
                </a:solidFill>
                <a:ea typeface="+mn-ea"/>
                <a:cs typeface="+mn-cs"/>
              </a:rPr>
              <a:t>Sajan</a:t>
            </a:r>
            <a:r>
              <a:rPr lang="en-US" altLang="en-US" sz="1350" kern="1200" dirty="0">
                <a:solidFill>
                  <a:srgbClr val="000000"/>
                </a:solidFill>
                <a:ea typeface="+mn-ea"/>
                <a:cs typeface="+mn-cs"/>
              </a:rPr>
              <a:t> can bake 6 cookies with each scoop of flour. Write an equation that shows the relationship between the scoops of flour </a:t>
            </a:r>
            <a:r>
              <a:rPr lang="en-US" altLang="en-US" sz="1350" i="1" kern="1200" dirty="0">
                <a:solidFill>
                  <a:srgbClr val="000000"/>
                </a:solidFill>
                <a:ea typeface="+mn-ea"/>
                <a:cs typeface="+mn-cs"/>
              </a:rPr>
              <a:t>x</a:t>
            </a:r>
            <a:r>
              <a:rPr lang="en-US" altLang="en-US" sz="1350" kern="1200" dirty="0">
                <a:solidFill>
                  <a:srgbClr val="000000"/>
                </a:solidFill>
                <a:ea typeface="+mn-ea"/>
                <a:cs typeface="+mn-cs"/>
              </a:rPr>
              <a:t> and the cookies </a:t>
            </a:r>
            <a:r>
              <a:rPr lang="en-US" altLang="en-US" sz="1350" i="1" kern="1200" dirty="0">
                <a:solidFill>
                  <a:srgbClr val="000000"/>
                </a:solidFill>
                <a:ea typeface="+mn-ea"/>
                <a:cs typeface="+mn-cs"/>
              </a:rPr>
              <a:t>y</a:t>
            </a:r>
            <a:r>
              <a:rPr lang="en-US" altLang="en-US" sz="1350" kern="1200" dirty="0">
                <a:solidFill>
                  <a:srgbClr val="000000"/>
                </a:solidFill>
                <a:ea typeface="+mn-ea"/>
                <a:cs typeface="+mn-cs"/>
              </a:rPr>
              <a:t>. </a:t>
            </a:r>
          </a:p>
          <a:p>
            <a:pPr defTabSz="685800" eaLnBrk="0" fontAlgn="base" hangingPunct="0">
              <a:spcBef>
                <a:spcPct val="0"/>
              </a:spcBef>
              <a:spcAft>
                <a:spcPct val="0"/>
              </a:spcAft>
              <a:buClrTx/>
              <a:buSzTx/>
              <a:buNone/>
            </a:pPr>
            <a:endParaRPr lang="en-US" altLang="en-US" sz="825"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r>
              <a:rPr lang="en-US" altLang="en-US" sz="1350" kern="1200" dirty="0">
                <a:solidFill>
                  <a:srgbClr val="000000"/>
                </a:solidFill>
                <a:ea typeface="+mn-ea"/>
                <a:cs typeface="+mn-cs"/>
              </a:rPr>
              <a:t>DJ's earns a flat rate of $45 for clocking in, while earning $30 per hour in sales. Write an equation that represents the amount of money (y) DJ makes for working x hours? </a:t>
            </a: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825" kern="1200" dirty="0">
              <a:solidFill>
                <a:srgbClr val="000000"/>
              </a:solidFill>
              <a:ea typeface="+mn-ea"/>
              <a:cs typeface="+mn-cs"/>
            </a:endParaRPr>
          </a:p>
          <a:p>
            <a:pPr defTabSz="685800" eaLnBrk="0" fontAlgn="base" hangingPunct="0">
              <a:spcBef>
                <a:spcPct val="0"/>
              </a:spcBef>
              <a:spcAft>
                <a:spcPct val="0"/>
              </a:spcAft>
              <a:buClrTx/>
              <a:buSzTx/>
              <a:buNone/>
            </a:pPr>
            <a:r>
              <a:rPr lang="en-US" altLang="en-US" sz="1350" kern="1200" dirty="0">
                <a:solidFill>
                  <a:srgbClr val="000000"/>
                </a:solidFill>
                <a:ea typeface="+mn-ea"/>
                <a:cs typeface="+mn-cs"/>
              </a:rPr>
              <a:t>Mitch can grow 150 wild flowers with every seed packet. Write an equation that shows the relationship between the number of seed packets (p) and the total number of wild flowers (w).</a:t>
            </a: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br>
              <a:rPr lang="en-US" altLang="en-US" sz="1350" kern="1200" dirty="0">
                <a:solidFill>
                  <a:srgbClr val="000000"/>
                </a:solidFill>
                <a:ea typeface="+mn-ea"/>
                <a:cs typeface="+mn-cs"/>
              </a:rPr>
            </a:br>
            <a:br>
              <a:rPr lang="en-US" altLang="en-US" sz="1350" kern="1200" dirty="0">
                <a:solidFill>
                  <a:srgbClr val="000000"/>
                </a:solidFill>
                <a:ea typeface="+mn-ea"/>
                <a:cs typeface="+mn-cs"/>
              </a:rPr>
            </a:b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br>
              <a:rPr lang="en-US" altLang="en-US" sz="1350" kern="1200" dirty="0">
                <a:solidFill>
                  <a:srgbClr val="000000"/>
                </a:solidFill>
                <a:ea typeface="+mn-ea"/>
                <a:cs typeface="+mn-cs"/>
              </a:rPr>
            </a:b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br>
              <a:rPr lang="en-US" altLang="en-US" sz="1350" kern="1200" dirty="0">
                <a:solidFill>
                  <a:srgbClr val="000000"/>
                </a:solidFill>
                <a:ea typeface="+mn-ea"/>
                <a:cs typeface="+mn-cs"/>
              </a:rPr>
            </a:b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a:p>
            <a:pPr defTabSz="685800" eaLnBrk="0" fontAlgn="base" hangingPunct="0">
              <a:spcBef>
                <a:spcPct val="0"/>
              </a:spcBef>
              <a:spcAft>
                <a:spcPct val="0"/>
              </a:spcAft>
              <a:buClrTx/>
              <a:buSzTx/>
              <a:buNone/>
            </a:pPr>
            <a:endParaRPr lang="en-US" altLang="en-US" sz="1350" kern="1200" dirty="0">
              <a:solidFill>
                <a:srgbClr val="000000"/>
              </a:solidFill>
              <a:ea typeface="+mn-ea"/>
              <a:cs typeface="+mn-cs"/>
            </a:endParaRPr>
          </a:p>
        </p:txBody>
      </p:sp>
      <p:sp>
        <p:nvSpPr>
          <p:cNvPr id="3" name="Star: 5 Points 2">
            <a:extLst>
              <a:ext uri="{FF2B5EF4-FFF2-40B4-BE49-F238E27FC236}">
                <a16:creationId xmlns:a16="http://schemas.microsoft.com/office/drawing/2014/main" id="{DBE1EB18-036F-4275-9160-FD0214A10192}"/>
              </a:ext>
            </a:extLst>
          </p:cNvPr>
          <p:cNvSpPr/>
          <p:nvPr/>
        </p:nvSpPr>
        <p:spPr>
          <a:xfrm flipV="1">
            <a:off x="767050" y="3173506"/>
            <a:ext cx="661700" cy="537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3B908A2A-BE07-4007-A114-CA44BCA2DF44}"/>
              </a:ext>
            </a:extLst>
          </p:cNvPr>
          <p:cNvSpPr/>
          <p:nvPr/>
        </p:nvSpPr>
        <p:spPr>
          <a:xfrm flipV="1">
            <a:off x="767049" y="2389734"/>
            <a:ext cx="1638053" cy="13216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39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276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mfortaa"/>
                <a:ea typeface="Comfortaa"/>
                <a:cs typeface="Comfortaa"/>
                <a:sym typeface="Comfortaa"/>
              </a:rPr>
              <a:t>Find the Rate</a:t>
            </a:r>
            <a:endParaRPr>
              <a:latin typeface="Comfortaa"/>
              <a:ea typeface="Comfortaa"/>
              <a:cs typeface="Comfortaa"/>
              <a:sym typeface="Comfortaa"/>
            </a:endParaRPr>
          </a:p>
        </p:txBody>
      </p:sp>
      <p:sp>
        <p:nvSpPr>
          <p:cNvPr id="85" name="Google Shape;85;p17"/>
          <p:cNvSpPr txBox="1">
            <a:spLocks noGrp="1"/>
          </p:cNvSpPr>
          <p:nvPr>
            <p:ph type="body" idx="1"/>
          </p:nvPr>
        </p:nvSpPr>
        <p:spPr>
          <a:xfrm>
            <a:off x="0" y="1152475"/>
            <a:ext cx="3612600" cy="379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Comfortaa"/>
                <a:ea typeface="Comfortaa"/>
                <a:cs typeface="Comfortaa"/>
                <a:sym typeface="Comfortaa"/>
              </a:rPr>
              <a:t>Example 2:</a:t>
            </a:r>
            <a:endParaRPr sz="2000" b="1">
              <a:solidFill>
                <a:schemeClr val="dk1"/>
              </a:solidFill>
              <a:latin typeface="Comfortaa"/>
              <a:ea typeface="Comfortaa"/>
              <a:cs typeface="Comfortaa"/>
              <a:sym typeface="Comfortaa"/>
            </a:endParaRPr>
          </a:p>
          <a:p>
            <a:pPr marL="457200" lvl="0" indent="-330200" algn="l" rtl="0">
              <a:spcBef>
                <a:spcPts val="0"/>
              </a:spcBef>
              <a:spcAft>
                <a:spcPts val="0"/>
              </a:spcAft>
              <a:buClr>
                <a:schemeClr val="dk1"/>
              </a:buClr>
              <a:buSzPts val="1600"/>
              <a:buFont typeface="Comfortaa"/>
              <a:buChar char="●"/>
            </a:pPr>
            <a:r>
              <a:rPr lang="en" sz="2000">
                <a:solidFill>
                  <a:schemeClr val="dk1"/>
                </a:solidFill>
                <a:latin typeface="Comfortaa"/>
                <a:ea typeface="Comfortaa"/>
                <a:cs typeface="Comfortaa"/>
                <a:sym typeface="Comfortaa"/>
              </a:rPr>
              <a:t>To make 18 smoothies, Henry needs 45 cups of ice. How many cups of ice does he need for one smoothie?</a:t>
            </a:r>
            <a:endParaRPr sz="2000">
              <a:solidFill>
                <a:schemeClr val="dk1"/>
              </a:solidFill>
              <a:latin typeface="Comfortaa"/>
              <a:ea typeface="Comfortaa"/>
              <a:cs typeface="Comfortaa"/>
              <a:sym typeface="Comfortaa"/>
            </a:endParaRPr>
          </a:p>
          <a:p>
            <a:pPr marL="457200" lvl="0" indent="0" algn="l" rtl="0">
              <a:spcBef>
                <a:spcPts val="0"/>
              </a:spcBef>
              <a:spcAft>
                <a:spcPts val="0"/>
              </a:spcAft>
              <a:buNone/>
            </a:pPr>
            <a:endParaRPr sz="2000">
              <a:solidFill>
                <a:schemeClr val="dk1"/>
              </a:solidFill>
              <a:latin typeface="Comfortaa"/>
              <a:ea typeface="Comfortaa"/>
              <a:cs typeface="Comfortaa"/>
              <a:sym typeface="Comfortaa"/>
            </a:endParaRPr>
          </a:p>
          <a:p>
            <a:pPr marL="0" lvl="0" indent="0" algn="l" rtl="0">
              <a:spcBef>
                <a:spcPts val="0"/>
              </a:spcBef>
              <a:spcAft>
                <a:spcPts val="1600"/>
              </a:spcAft>
              <a:buNone/>
            </a:pPr>
            <a:r>
              <a:rPr lang="en" sz="1800">
                <a:solidFill>
                  <a:srgbClr val="000000"/>
                </a:solidFill>
                <a:latin typeface="Comfortaa"/>
                <a:ea typeface="Comfortaa"/>
                <a:cs typeface="Comfortaa"/>
                <a:sym typeface="Comfortaa"/>
              </a:rPr>
              <a:t>Henry needs ________ cups of ice per smoothie.</a:t>
            </a:r>
            <a:endParaRPr sz="1800">
              <a:solidFill>
                <a:srgbClr val="000000"/>
              </a:solidFill>
              <a:latin typeface="Comfortaa"/>
              <a:ea typeface="Comfortaa"/>
              <a:cs typeface="Comfortaa"/>
              <a:sym typeface="Comfortaa"/>
            </a:endParaRPr>
          </a:p>
        </p:txBody>
      </p:sp>
      <p:sp>
        <p:nvSpPr>
          <p:cNvPr id="86" name="Google Shape;86;p17"/>
          <p:cNvSpPr txBox="1">
            <a:spLocks noGrp="1"/>
          </p:cNvSpPr>
          <p:nvPr>
            <p:ph type="body" idx="2"/>
          </p:nvPr>
        </p:nvSpPr>
        <p:spPr>
          <a:xfrm>
            <a:off x="3612700" y="1152475"/>
            <a:ext cx="5403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0000"/>
                </a:solidFill>
                <a:latin typeface="Comfortaa"/>
                <a:ea typeface="Comfortaa"/>
                <a:cs typeface="Comfortaa"/>
                <a:sym typeface="Comfortaa"/>
              </a:rPr>
              <a:t>1. Write a rate that compares cups of ice and smoothies:</a:t>
            </a:r>
            <a:endParaRPr sz="1700">
              <a:solidFill>
                <a:srgbClr val="FF0000"/>
              </a:solidFill>
              <a:latin typeface="Comfortaa"/>
              <a:ea typeface="Comfortaa"/>
              <a:cs typeface="Comfortaa"/>
              <a:sym typeface="Comfortaa"/>
            </a:endParaRPr>
          </a:p>
          <a:p>
            <a:pPr marL="0" lvl="0" indent="0" algn="l" rtl="0">
              <a:spcBef>
                <a:spcPts val="0"/>
              </a:spcBef>
              <a:spcAft>
                <a:spcPts val="0"/>
              </a:spcAft>
              <a:buNone/>
            </a:pPr>
            <a:endParaRPr sz="1700">
              <a:solidFill>
                <a:srgbClr val="FF0000"/>
              </a:solidFill>
              <a:latin typeface="Comfortaa"/>
              <a:ea typeface="Comfortaa"/>
              <a:cs typeface="Comfortaa"/>
              <a:sym typeface="Comfortaa"/>
            </a:endParaRPr>
          </a:p>
          <a:p>
            <a:pPr marL="0" lvl="0" indent="0" algn="l" rtl="0">
              <a:spcBef>
                <a:spcPts val="0"/>
              </a:spcBef>
              <a:spcAft>
                <a:spcPts val="0"/>
              </a:spcAft>
              <a:buNone/>
            </a:pPr>
            <a:endParaRPr sz="1700">
              <a:solidFill>
                <a:srgbClr val="FF0000"/>
              </a:solidFill>
              <a:latin typeface="Comfortaa"/>
              <a:ea typeface="Comfortaa"/>
              <a:cs typeface="Comfortaa"/>
              <a:sym typeface="Comfortaa"/>
            </a:endParaRPr>
          </a:p>
          <a:p>
            <a:pPr marL="0" lvl="0" indent="0" algn="l" rtl="0">
              <a:spcBef>
                <a:spcPts val="0"/>
              </a:spcBef>
              <a:spcAft>
                <a:spcPts val="0"/>
              </a:spcAft>
              <a:buNone/>
            </a:pPr>
            <a:endParaRPr sz="1700">
              <a:solidFill>
                <a:srgbClr val="FF0000"/>
              </a:solidFill>
              <a:latin typeface="Comfortaa"/>
              <a:ea typeface="Comfortaa"/>
              <a:cs typeface="Comfortaa"/>
              <a:sym typeface="Comfortaa"/>
            </a:endParaRPr>
          </a:p>
          <a:p>
            <a:pPr marL="0" lvl="0" indent="0" algn="l" rtl="0">
              <a:spcBef>
                <a:spcPts val="0"/>
              </a:spcBef>
              <a:spcAft>
                <a:spcPts val="0"/>
              </a:spcAft>
              <a:buNone/>
            </a:pPr>
            <a:r>
              <a:rPr lang="en" sz="1700">
                <a:solidFill>
                  <a:srgbClr val="FF0000"/>
                </a:solidFill>
                <a:latin typeface="Comfortaa"/>
                <a:ea typeface="Comfortaa"/>
                <a:cs typeface="Comfortaa"/>
                <a:sym typeface="Comfortaa"/>
              </a:rPr>
              <a:t>2.  Divide the numerator and denominator by 18:</a:t>
            </a:r>
            <a:endParaRPr sz="1700">
              <a:solidFill>
                <a:srgbClr val="FF0000"/>
              </a:solidFill>
              <a:latin typeface="Comfortaa"/>
              <a:ea typeface="Comfortaa"/>
              <a:cs typeface="Comfortaa"/>
              <a:sym typeface="Comfortaa"/>
            </a:endParaRPr>
          </a:p>
          <a:p>
            <a:pPr marL="0" lvl="0" indent="0" algn="l" rtl="0">
              <a:spcBef>
                <a:spcPts val="0"/>
              </a:spcBef>
              <a:spcAft>
                <a:spcPts val="0"/>
              </a:spcAft>
              <a:buNone/>
            </a:pPr>
            <a:endParaRPr sz="1700">
              <a:solidFill>
                <a:srgbClr val="FF0000"/>
              </a:solidFill>
              <a:latin typeface="Comfortaa"/>
              <a:ea typeface="Comfortaa"/>
              <a:cs typeface="Comfortaa"/>
              <a:sym typeface="Comfortaa"/>
            </a:endParaRPr>
          </a:p>
          <a:p>
            <a:pPr marL="0" lvl="0" indent="0" algn="l" rtl="0">
              <a:spcBef>
                <a:spcPts val="0"/>
              </a:spcBef>
              <a:spcAft>
                <a:spcPts val="0"/>
              </a:spcAft>
              <a:buNone/>
            </a:pPr>
            <a:endParaRPr sz="1700">
              <a:solidFill>
                <a:srgbClr val="FF0000"/>
              </a:solidFill>
              <a:latin typeface="Comfortaa"/>
              <a:ea typeface="Comfortaa"/>
              <a:cs typeface="Comfortaa"/>
              <a:sym typeface="Comfortaa"/>
            </a:endParaRPr>
          </a:p>
          <a:p>
            <a:pPr marL="0" lvl="0" indent="0" algn="l" rtl="0">
              <a:spcBef>
                <a:spcPts val="0"/>
              </a:spcBef>
              <a:spcAft>
                <a:spcPts val="0"/>
              </a:spcAft>
              <a:buNone/>
            </a:pPr>
            <a:endParaRPr sz="1700">
              <a:solidFill>
                <a:srgbClr val="FF0000"/>
              </a:solidFill>
              <a:latin typeface="Comfortaa"/>
              <a:ea typeface="Comfortaa"/>
              <a:cs typeface="Comfortaa"/>
              <a:sym typeface="Comfortaa"/>
            </a:endParaRPr>
          </a:p>
          <a:p>
            <a:pPr marL="0" lvl="0" indent="0" algn="l" rtl="0">
              <a:spcBef>
                <a:spcPts val="0"/>
              </a:spcBef>
              <a:spcAft>
                <a:spcPts val="0"/>
              </a:spcAft>
              <a:buNone/>
            </a:pPr>
            <a:r>
              <a:rPr lang="en" sz="1700">
                <a:solidFill>
                  <a:srgbClr val="FF0000"/>
                </a:solidFill>
                <a:latin typeface="Comfortaa"/>
                <a:ea typeface="Comfortaa"/>
                <a:cs typeface="Comfortaa"/>
                <a:sym typeface="Comfortaa"/>
              </a:rPr>
              <a:t>3. Simplify:</a:t>
            </a:r>
            <a:endParaRPr sz="1700">
              <a:solidFill>
                <a:srgbClr val="FF0000"/>
              </a:solidFill>
              <a:latin typeface="Comfortaa"/>
              <a:ea typeface="Comfortaa"/>
              <a:cs typeface="Comfortaa"/>
              <a:sym typeface="Comfortaa"/>
            </a:endParaRPr>
          </a:p>
          <a:p>
            <a:pPr marL="0" lvl="0" indent="0" algn="l" rtl="0">
              <a:spcBef>
                <a:spcPts val="0"/>
              </a:spcBef>
              <a:spcAft>
                <a:spcPts val="0"/>
              </a:spcAft>
              <a:buNone/>
            </a:pPr>
            <a:endParaRPr>
              <a:solidFill>
                <a:srgbClr val="FF0000"/>
              </a:solidFill>
            </a:endParaRPr>
          </a:p>
          <a:p>
            <a:pPr marL="0" lvl="0" indent="0" algn="l" rtl="0">
              <a:spcBef>
                <a:spcPts val="1600"/>
              </a:spcBef>
              <a:spcAft>
                <a:spcPts val="0"/>
              </a:spcAft>
              <a:buNone/>
            </a:pPr>
            <a:r>
              <a:rPr lang="en" sz="1700">
                <a:solidFill>
                  <a:srgbClr val="3366FF"/>
                </a:solidFill>
                <a:latin typeface="Comfortaa"/>
                <a:ea typeface="Comfortaa"/>
                <a:cs typeface="Comfortaa"/>
                <a:sym typeface="Comfortaa"/>
              </a:rPr>
              <a:t> </a:t>
            </a: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Comfortaa"/>
                <a:ea typeface="Comfortaa"/>
                <a:cs typeface="Comfortaa"/>
                <a:sym typeface="Comfortaa"/>
              </a:rPr>
              <a:t>Unit Rate Hints</a:t>
            </a:r>
            <a:r>
              <a:rPr lang="en" dirty="0">
                <a:latin typeface="Comfortaa"/>
                <a:ea typeface="Comfortaa"/>
                <a:cs typeface="Comfortaa"/>
                <a:sym typeface="Comfortaa"/>
              </a:rPr>
              <a:t>!</a:t>
            </a:r>
            <a:endParaRPr dirty="0">
              <a:latin typeface="Comfortaa"/>
              <a:ea typeface="Comfortaa"/>
              <a:cs typeface="Comfortaa"/>
              <a:sym typeface="Comfortaa"/>
            </a:endParaRPr>
          </a:p>
        </p:txBody>
      </p:sp>
      <p:sp>
        <p:nvSpPr>
          <p:cNvPr id="92" name="Google Shape;9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000000"/>
              </a:buClr>
              <a:buSzPts val="1800"/>
              <a:buFont typeface="Comfortaa"/>
              <a:buChar char="●"/>
            </a:pPr>
            <a:r>
              <a:rPr lang="en" dirty="0">
                <a:solidFill>
                  <a:srgbClr val="000000"/>
                </a:solidFill>
                <a:latin typeface="Comfortaa"/>
                <a:ea typeface="Comfortaa"/>
                <a:cs typeface="Comfortaa"/>
                <a:sym typeface="Comfortaa"/>
              </a:rPr>
              <a:t>Things to watch out for:</a:t>
            </a:r>
            <a:endParaRPr dirty="0">
              <a:solidFill>
                <a:srgbClr val="000000"/>
              </a:solidFill>
              <a:latin typeface="Comfortaa"/>
              <a:ea typeface="Comfortaa"/>
              <a:cs typeface="Comfortaa"/>
              <a:sym typeface="Comfortaa"/>
            </a:endParaRPr>
          </a:p>
          <a:p>
            <a:pPr marL="0" lvl="0" indent="0" algn="l" rtl="0">
              <a:spcBef>
                <a:spcPts val="1000"/>
              </a:spcBef>
              <a:spcAft>
                <a:spcPts val="0"/>
              </a:spcAft>
              <a:buNone/>
            </a:pPr>
            <a:r>
              <a:rPr lang="en" b="1" dirty="0">
                <a:solidFill>
                  <a:srgbClr val="000000"/>
                </a:solidFill>
                <a:latin typeface="Comfortaa"/>
                <a:ea typeface="Comfortaa"/>
                <a:cs typeface="Comfortaa"/>
                <a:sym typeface="Comfortaa"/>
              </a:rPr>
              <a:t>Each = 1</a:t>
            </a:r>
            <a:endParaRPr b="1" dirty="0">
              <a:solidFill>
                <a:srgbClr val="000000"/>
              </a:solidFill>
              <a:latin typeface="Comfortaa"/>
              <a:ea typeface="Comfortaa"/>
              <a:cs typeface="Comfortaa"/>
              <a:sym typeface="Comfortaa"/>
            </a:endParaRPr>
          </a:p>
          <a:p>
            <a:pPr marL="0" lvl="0" indent="0" algn="l" rtl="0">
              <a:spcBef>
                <a:spcPts val="1000"/>
              </a:spcBef>
              <a:spcAft>
                <a:spcPts val="0"/>
              </a:spcAft>
              <a:buClr>
                <a:schemeClr val="dk1"/>
              </a:buClr>
              <a:buSzPts val="1100"/>
              <a:buFont typeface="Arial"/>
              <a:buNone/>
            </a:pPr>
            <a:r>
              <a:rPr lang="en" sz="1900" b="1" dirty="0">
                <a:solidFill>
                  <a:srgbClr val="000000"/>
                </a:solidFill>
                <a:latin typeface="Comfortaa"/>
                <a:ea typeface="Comfortaa"/>
                <a:cs typeface="Comfortaa"/>
                <a:sym typeface="Comfortaa"/>
              </a:rPr>
              <a:t>Per = 1</a:t>
            </a:r>
            <a:endParaRPr sz="1900" b="1" dirty="0">
              <a:solidFill>
                <a:srgbClr val="000000"/>
              </a:solidFill>
              <a:latin typeface="Comfortaa"/>
              <a:ea typeface="Comfortaa"/>
              <a:cs typeface="Comfortaa"/>
              <a:sym typeface="Comfortaa"/>
            </a:endParaRPr>
          </a:p>
          <a:p>
            <a:pPr marL="0" lvl="0" indent="0" algn="l" rtl="0">
              <a:spcBef>
                <a:spcPts val="1000"/>
              </a:spcBef>
              <a:spcAft>
                <a:spcPts val="0"/>
              </a:spcAft>
              <a:buClr>
                <a:schemeClr val="dk1"/>
              </a:buClr>
              <a:buSzPts val="1100"/>
              <a:buFont typeface="Arial"/>
              <a:buNone/>
            </a:pPr>
            <a:r>
              <a:rPr lang="en" dirty="0">
                <a:solidFill>
                  <a:srgbClr val="000000"/>
                </a:solidFill>
                <a:latin typeface="Comfortaa"/>
                <a:ea typeface="Comfortaa"/>
                <a:cs typeface="Comfortaa"/>
                <a:sym typeface="Comfortaa"/>
              </a:rPr>
              <a:t>The unit you want to make 1 is the denominator.</a:t>
            </a:r>
            <a:endParaRPr dirty="0">
              <a:solidFill>
                <a:srgbClr val="000000"/>
              </a:solidFill>
              <a:latin typeface="Comfortaa"/>
              <a:ea typeface="Comfortaa"/>
              <a:cs typeface="Comfortaa"/>
              <a:sym typeface="Comfortaa"/>
            </a:endParaRPr>
          </a:p>
          <a:p>
            <a:pPr marL="0" lvl="0" indent="0" algn="l" rtl="0">
              <a:spcBef>
                <a:spcPts val="1000"/>
              </a:spcBef>
              <a:spcAft>
                <a:spcPts val="0"/>
              </a:spcAft>
              <a:buClr>
                <a:schemeClr val="dk1"/>
              </a:buClr>
              <a:buSzPts val="1100"/>
              <a:buFont typeface="Arial"/>
              <a:buNone/>
            </a:pPr>
            <a:r>
              <a:rPr lang="en" sz="1600" dirty="0">
                <a:solidFill>
                  <a:srgbClr val="000000"/>
                </a:solidFill>
                <a:latin typeface="Comfortaa"/>
                <a:ea typeface="Comfortaa"/>
                <a:cs typeface="Comfortaa"/>
                <a:sym typeface="Comfortaa"/>
              </a:rPr>
              <a:t>Example: 12 gallons of gas cost $30. What is the price per (for one) gallon?</a:t>
            </a:r>
            <a:endParaRPr sz="1600" dirty="0">
              <a:solidFill>
                <a:srgbClr val="000000"/>
              </a:solidFill>
              <a:latin typeface="Comfortaa"/>
              <a:ea typeface="Comfortaa"/>
              <a:cs typeface="Comfortaa"/>
              <a:sym typeface="Comfortaa"/>
            </a:endParaRPr>
          </a:p>
          <a:p>
            <a:pPr marL="0" lvl="0" indent="0" algn="l" rtl="0">
              <a:spcBef>
                <a:spcPts val="1000"/>
              </a:spcBef>
              <a:spcAft>
                <a:spcPts val="0"/>
              </a:spcAft>
              <a:buNone/>
            </a:pPr>
            <a:r>
              <a:rPr lang="en" sz="1600" dirty="0">
                <a:solidFill>
                  <a:srgbClr val="000000"/>
                </a:solidFill>
                <a:latin typeface="Comfortaa"/>
                <a:ea typeface="Comfortaa"/>
                <a:cs typeface="Comfortaa"/>
                <a:sym typeface="Comfortaa"/>
              </a:rPr>
              <a:t>Rate </a:t>
            </a:r>
            <a:r>
              <a:rPr lang="en" sz="1100" dirty="0">
                <a:solidFill>
                  <a:srgbClr val="000000"/>
                </a:solidFill>
                <a:latin typeface="Comfortaa"/>
                <a:ea typeface="Comfortaa"/>
                <a:cs typeface="Comfortaa"/>
                <a:sym typeface="Comfortaa"/>
              </a:rPr>
              <a:t>$30/(12 gallons)</a:t>
            </a:r>
            <a:r>
              <a:rPr lang="en" sz="1600" dirty="0">
                <a:solidFill>
                  <a:srgbClr val="000000"/>
                </a:solidFill>
                <a:latin typeface="Comfortaa"/>
                <a:ea typeface="Comfortaa"/>
                <a:cs typeface="Comfortaa"/>
                <a:sym typeface="Comfortaa"/>
              </a:rPr>
              <a:t> In the calculator, enter 30/12.</a:t>
            </a:r>
            <a:endParaRPr sz="1600" dirty="0">
              <a:solidFill>
                <a:srgbClr val="000000"/>
              </a:solidFill>
              <a:latin typeface="Comfortaa"/>
              <a:ea typeface="Comfortaa"/>
              <a:cs typeface="Comfortaa"/>
              <a:sym typeface="Comfortaa"/>
            </a:endParaRPr>
          </a:p>
          <a:p>
            <a:pPr marL="0" lvl="0" indent="0" algn="l" rtl="0">
              <a:spcBef>
                <a:spcPts val="1000"/>
              </a:spcBef>
              <a:spcAft>
                <a:spcPts val="0"/>
              </a:spcAft>
              <a:buClr>
                <a:schemeClr val="dk1"/>
              </a:buClr>
              <a:buSzPts val="1100"/>
              <a:buFont typeface="Arial"/>
              <a:buNone/>
            </a:pPr>
            <a:endParaRPr sz="1600" dirty="0">
              <a:solidFill>
                <a:srgbClr val="000000"/>
              </a:solidFill>
              <a:latin typeface="Comfortaa"/>
              <a:ea typeface="Comfortaa"/>
              <a:cs typeface="Comfortaa"/>
              <a:sym typeface="Comfortaa"/>
            </a:endParaRPr>
          </a:p>
          <a:p>
            <a:pPr marL="0" lvl="0" indent="0" algn="l" rtl="0">
              <a:spcBef>
                <a:spcPts val="0"/>
              </a:spcBef>
              <a:spcAft>
                <a:spcPts val="1600"/>
              </a:spcAft>
              <a:buNone/>
            </a:pPr>
            <a:endParaRPr sz="2000" dirty="0">
              <a:solidFill>
                <a:srgbClr val="000000"/>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153075" y="288275"/>
            <a:ext cx="8660512" cy="572700"/>
          </a:xfrm>
          <a:prstGeom prst="rect">
            <a:avLst/>
          </a:prstGeom>
        </p:spPr>
        <p:txBody>
          <a:bodyPr spcFirstLastPara="1" wrap="square" lIns="91425" tIns="91425" rIns="91425" bIns="91425" anchor="t" anchorCtr="0">
            <a:noAutofit/>
          </a:bodyPr>
          <a:lstStyle/>
          <a:p>
            <a:pPr marL="2743200" lvl="0" indent="457200" algn="ctr"/>
            <a:r>
              <a:rPr lang="en-US" sz="2500" dirty="0">
                <a:latin typeface="Comfortaa"/>
                <a:ea typeface="Comfortaa"/>
                <a:cs typeface="Comfortaa"/>
                <a:sym typeface="Comfortaa"/>
              </a:rPr>
              <a:t>Go Formative Part I MWLA6D </a:t>
            </a:r>
            <a:r>
              <a:rPr lang="en" dirty="0">
                <a:latin typeface="Comfortaa"/>
                <a:ea typeface="Comfortaa"/>
                <a:cs typeface="Comfortaa"/>
                <a:sym typeface="Comfortaa"/>
              </a:rPr>
              <a:t>					</a:t>
            </a:r>
            <a:endParaRPr sz="1800" dirty="0">
              <a:latin typeface="Comfortaa"/>
              <a:ea typeface="Comfortaa"/>
              <a:cs typeface="Comfortaa"/>
              <a:sym typeface="Comfortaa"/>
            </a:endParaRPr>
          </a:p>
        </p:txBody>
      </p:sp>
      <p:sp>
        <p:nvSpPr>
          <p:cNvPr id="104" name="Google Shape;104;p20"/>
          <p:cNvSpPr txBox="1">
            <a:spLocks noGrp="1"/>
          </p:cNvSpPr>
          <p:nvPr>
            <p:ph type="body" idx="1"/>
          </p:nvPr>
        </p:nvSpPr>
        <p:spPr>
          <a:xfrm>
            <a:off x="153075" y="1152475"/>
            <a:ext cx="5397900" cy="3416400"/>
          </a:xfrm>
          <a:prstGeom prst="rect">
            <a:avLst/>
          </a:prstGeom>
        </p:spPr>
        <p:txBody>
          <a:bodyPr spcFirstLastPara="1" wrap="square" lIns="91425" tIns="91425" rIns="91425" bIns="91425" anchor="t" anchorCtr="0">
            <a:noAutofit/>
          </a:bodyPr>
          <a:lstStyle/>
          <a:p>
            <a:pPr marL="457200" lvl="0" indent="-336550" algn="l" rtl="0">
              <a:spcBef>
                <a:spcPts val="1000"/>
              </a:spcBef>
              <a:spcAft>
                <a:spcPts val="0"/>
              </a:spcAft>
              <a:buClr>
                <a:srgbClr val="000000"/>
              </a:buClr>
              <a:buSzPts val="1700"/>
              <a:buFont typeface="Comfortaa"/>
              <a:buChar char="●"/>
            </a:pPr>
            <a:r>
              <a:rPr lang="en" sz="1900" b="1" dirty="0">
                <a:solidFill>
                  <a:srgbClr val="404040"/>
                </a:solidFill>
                <a:latin typeface="Comfortaa"/>
                <a:ea typeface="Comfortaa"/>
                <a:cs typeface="Comfortaa"/>
                <a:sym typeface="Comfortaa"/>
              </a:rPr>
              <a:t>Asia bought 12 pounds of oranges for $14.70. Doreen bought 7 pounds of oranges for $8.95. </a:t>
            </a:r>
            <a:endParaRPr sz="1900" b="1" dirty="0">
              <a:solidFill>
                <a:srgbClr val="404040"/>
              </a:solidFill>
              <a:latin typeface="Comfortaa"/>
              <a:ea typeface="Comfortaa"/>
              <a:cs typeface="Comfortaa"/>
              <a:sym typeface="Comfortaa"/>
            </a:endParaRPr>
          </a:p>
          <a:p>
            <a:pPr marL="457200" lvl="0" indent="0" algn="l" rtl="0">
              <a:spcBef>
                <a:spcPts val="0"/>
              </a:spcBef>
              <a:spcAft>
                <a:spcPts val="0"/>
              </a:spcAft>
              <a:buNone/>
            </a:pPr>
            <a:endParaRPr sz="1900" dirty="0">
              <a:solidFill>
                <a:srgbClr val="000000"/>
              </a:solidFill>
              <a:latin typeface="Comfortaa"/>
              <a:ea typeface="Comfortaa"/>
              <a:cs typeface="Comfortaa"/>
              <a:sym typeface="Comfortaa"/>
            </a:endParaRPr>
          </a:p>
          <a:p>
            <a:pPr marL="457200" lvl="0" indent="0" algn="l" rtl="0">
              <a:spcBef>
                <a:spcPts val="1600"/>
              </a:spcBef>
              <a:spcAft>
                <a:spcPts val="0"/>
              </a:spcAft>
              <a:buNone/>
            </a:pPr>
            <a:r>
              <a:rPr lang="en" sz="1900" b="1" dirty="0">
                <a:solidFill>
                  <a:srgbClr val="000000"/>
                </a:solidFill>
                <a:latin typeface="Comfortaa"/>
                <a:ea typeface="Comfortaa"/>
                <a:cs typeface="Comfortaa"/>
                <a:sym typeface="Comfortaa"/>
              </a:rPr>
              <a:t>Who got the better deal? Asia or Doreen?</a:t>
            </a:r>
            <a:endParaRPr sz="1900" b="1" dirty="0">
              <a:solidFill>
                <a:srgbClr val="000000"/>
              </a:solidFill>
              <a:latin typeface="Comfortaa"/>
              <a:ea typeface="Comfortaa"/>
              <a:cs typeface="Comfortaa"/>
              <a:sym typeface="Comfortaa"/>
            </a:endParaRPr>
          </a:p>
          <a:p>
            <a:pPr marL="457200" lvl="0" indent="0" algn="l" rtl="0">
              <a:spcBef>
                <a:spcPts val="1600"/>
              </a:spcBef>
              <a:spcAft>
                <a:spcPts val="0"/>
              </a:spcAft>
              <a:buNone/>
            </a:pPr>
            <a:endParaRPr sz="1900" b="1" dirty="0">
              <a:solidFill>
                <a:srgbClr val="000000"/>
              </a:solidFill>
              <a:latin typeface="Comfortaa"/>
              <a:ea typeface="Comfortaa"/>
              <a:cs typeface="Comfortaa"/>
              <a:sym typeface="Comfortaa"/>
            </a:endParaRPr>
          </a:p>
          <a:p>
            <a:pPr marL="0" lvl="0" indent="0" algn="l" rtl="0">
              <a:spcBef>
                <a:spcPts val="1600"/>
              </a:spcBef>
              <a:spcAft>
                <a:spcPts val="1600"/>
              </a:spcAft>
              <a:buNone/>
            </a:pPr>
            <a:r>
              <a:rPr lang="en" b="1" dirty="0">
                <a:solidFill>
                  <a:srgbClr val="000000"/>
                </a:solidFill>
                <a:latin typeface="Comfortaa"/>
                <a:ea typeface="Comfortaa"/>
                <a:cs typeface="Comfortaa"/>
                <a:sym typeface="Comfortaa"/>
              </a:rPr>
              <a:t>**Hint: Find the unit rate for price per 1lb of apples**</a:t>
            </a:r>
            <a:endParaRPr b="1" dirty="0">
              <a:solidFill>
                <a:srgbClr val="000000"/>
              </a:solidFill>
              <a:latin typeface="Comfortaa"/>
              <a:ea typeface="Comfortaa"/>
              <a:cs typeface="Comfortaa"/>
              <a:sym typeface="Comfortaa"/>
            </a:endParaRPr>
          </a:p>
        </p:txBody>
      </p:sp>
      <p:pic>
        <p:nvPicPr>
          <p:cNvPr id="105" name="Google Shape;105;p20"/>
          <p:cNvPicPr preferRelativeResize="0"/>
          <p:nvPr/>
        </p:nvPicPr>
        <p:blipFill>
          <a:blip r:embed="rId3">
            <a:alphaModFix/>
          </a:blip>
          <a:stretch>
            <a:fillRect/>
          </a:stretch>
        </p:blipFill>
        <p:spPr>
          <a:xfrm>
            <a:off x="5550950" y="1588650"/>
            <a:ext cx="3357876" cy="23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09"/>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120798" y="1212728"/>
            <a:ext cx="1968200" cy="1587425"/>
          </a:xfrm>
          <a:prstGeom prst="rect">
            <a:avLst/>
          </a:prstGeom>
          <a:noFill/>
          <a:ln w="28575" cap="flat" cmpd="sng">
            <a:solidFill>
              <a:srgbClr val="000000"/>
            </a:solidFill>
            <a:prstDash val="solid"/>
            <a:round/>
            <a:headEnd type="none" w="sm" len="sm"/>
            <a:tailEnd type="none" w="sm" len="sm"/>
          </a:ln>
        </p:spPr>
      </p:pic>
      <p:pic>
        <p:nvPicPr>
          <p:cNvPr id="114" name="Google Shape;114;p21"/>
          <p:cNvPicPr preferRelativeResize="0"/>
          <p:nvPr/>
        </p:nvPicPr>
        <p:blipFill>
          <a:blip r:embed="rId4">
            <a:alphaModFix/>
          </a:blip>
          <a:stretch>
            <a:fillRect/>
          </a:stretch>
        </p:blipFill>
        <p:spPr>
          <a:xfrm>
            <a:off x="2331390" y="1212728"/>
            <a:ext cx="1968206" cy="1584850"/>
          </a:xfrm>
          <a:prstGeom prst="rect">
            <a:avLst/>
          </a:prstGeom>
          <a:noFill/>
          <a:ln w="28575" cap="flat" cmpd="sng">
            <a:solidFill>
              <a:srgbClr val="000000"/>
            </a:solidFill>
            <a:prstDash val="solid"/>
            <a:round/>
            <a:headEnd type="none" w="sm" len="sm"/>
            <a:tailEnd type="none" w="sm" len="sm"/>
          </a:ln>
        </p:spPr>
      </p:pic>
      <p:sp>
        <p:nvSpPr>
          <p:cNvPr id="110" name="Google Shape;110;p21"/>
          <p:cNvSpPr txBox="1"/>
          <p:nvPr/>
        </p:nvSpPr>
        <p:spPr>
          <a:xfrm>
            <a:off x="4572000" y="1270700"/>
            <a:ext cx="4429200" cy="31380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SzPts val="1900"/>
              <a:buFont typeface="Comfortaa"/>
              <a:buAutoNum type="arabicPeriod"/>
            </a:pPr>
            <a:r>
              <a:rPr lang="en" sz="1900" dirty="0">
                <a:latin typeface="Comfortaa"/>
                <a:ea typeface="Comfortaa"/>
                <a:cs typeface="Comfortaa"/>
                <a:sym typeface="Comfortaa"/>
              </a:rPr>
              <a:t>Take a few minutes to observe the following 2 data items.</a:t>
            </a:r>
            <a:endParaRPr sz="1900" dirty="0">
              <a:latin typeface="Comfortaa"/>
              <a:ea typeface="Comfortaa"/>
              <a:cs typeface="Comfortaa"/>
              <a:sym typeface="Comfortaa"/>
            </a:endParaRPr>
          </a:p>
          <a:p>
            <a:pPr marL="457200" lvl="0" indent="0" algn="l" rtl="0">
              <a:spcBef>
                <a:spcPts val="0"/>
              </a:spcBef>
              <a:spcAft>
                <a:spcPts val="0"/>
              </a:spcAft>
              <a:buNone/>
            </a:pPr>
            <a:endParaRPr sz="1900" dirty="0">
              <a:latin typeface="Comfortaa"/>
              <a:ea typeface="Comfortaa"/>
              <a:cs typeface="Comfortaa"/>
              <a:sym typeface="Comfortaa"/>
            </a:endParaRPr>
          </a:p>
          <a:p>
            <a:pPr marL="107950" lvl="0" algn="l" rtl="0">
              <a:spcBef>
                <a:spcPts val="0"/>
              </a:spcBef>
              <a:spcAft>
                <a:spcPts val="0"/>
              </a:spcAft>
              <a:buSzPts val="1900"/>
            </a:pPr>
            <a:r>
              <a:rPr lang="en" sz="1900" dirty="0">
                <a:latin typeface="Comfortaa"/>
                <a:ea typeface="Comfortaa"/>
                <a:cs typeface="Comfortaa"/>
                <a:sym typeface="Comfortaa"/>
              </a:rPr>
              <a:t>   What do you notice </a:t>
            </a:r>
            <a:r>
              <a:rPr lang="en-US" sz="1900" dirty="0">
                <a:latin typeface="Comfortaa"/>
                <a:ea typeface="Comfortaa"/>
                <a:cs typeface="Comfortaa"/>
                <a:sym typeface="Comfortaa"/>
              </a:rPr>
              <a:t>about “K”    </a:t>
            </a:r>
          </a:p>
          <a:p>
            <a:pPr marL="107950" lvl="0" algn="l" rtl="0">
              <a:spcBef>
                <a:spcPts val="0"/>
              </a:spcBef>
              <a:spcAft>
                <a:spcPts val="0"/>
              </a:spcAft>
              <a:buSzPts val="1900"/>
            </a:pPr>
            <a:r>
              <a:rPr lang="en-US" sz="1900" dirty="0">
                <a:latin typeface="Comfortaa"/>
                <a:ea typeface="Comfortaa"/>
                <a:cs typeface="Comfortaa"/>
                <a:sym typeface="Comfortaa"/>
              </a:rPr>
              <a:t>   between the 2 data items</a:t>
            </a:r>
            <a:r>
              <a:rPr lang="en" sz="1900" dirty="0">
                <a:latin typeface="Comfortaa"/>
                <a:ea typeface="Comfortaa"/>
                <a:cs typeface="Comfortaa"/>
                <a:sym typeface="Comfortaa"/>
              </a:rPr>
              <a:t>? </a:t>
            </a:r>
            <a:endParaRPr sz="1900" dirty="0">
              <a:latin typeface="Comfortaa"/>
              <a:ea typeface="Comfortaa"/>
              <a:cs typeface="Comfortaa"/>
              <a:sym typeface="Comfortaa"/>
            </a:endParaRPr>
          </a:p>
        </p:txBody>
      </p:sp>
      <p:pic>
        <p:nvPicPr>
          <p:cNvPr id="111" name="Google Shape;111;p21"/>
          <p:cNvPicPr preferRelativeResize="0"/>
          <p:nvPr/>
        </p:nvPicPr>
        <p:blipFill>
          <a:blip r:embed="rId5">
            <a:alphaModFix/>
          </a:blip>
          <a:stretch>
            <a:fillRect/>
          </a:stretch>
        </p:blipFill>
        <p:spPr>
          <a:xfrm>
            <a:off x="2283658" y="1144271"/>
            <a:ext cx="1971050" cy="1584825"/>
          </a:xfrm>
          <a:prstGeom prst="rect">
            <a:avLst/>
          </a:prstGeom>
          <a:noFill/>
          <a:ln w="28575" cap="flat" cmpd="sng">
            <a:solidFill>
              <a:srgbClr val="000000"/>
            </a:solidFill>
            <a:prstDash val="solid"/>
            <a:round/>
            <a:headEnd type="none" w="sm" len="sm"/>
            <a:tailEnd type="none" w="sm" len="sm"/>
          </a:ln>
        </p:spPr>
      </p:pic>
      <p:pic>
        <p:nvPicPr>
          <p:cNvPr id="112" name="Google Shape;112;p21"/>
          <p:cNvPicPr preferRelativeResize="0"/>
          <p:nvPr/>
        </p:nvPicPr>
        <p:blipFill>
          <a:blip r:embed="rId6">
            <a:alphaModFix/>
          </a:blip>
          <a:stretch>
            <a:fillRect/>
          </a:stretch>
        </p:blipFill>
        <p:spPr>
          <a:xfrm>
            <a:off x="87969" y="1144246"/>
            <a:ext cx="1971016" cy="1584850"/>
          </a:xfrm>
          <a:prstGeom prst="rect">
            <a:avLst/>
          </a:prstGeom>
          <a:noFill/>
          <a:ln w="28575" cap="flat" cmpd="sng">
            <a:solidFill>
              <a:srgbClr val="000000"/>
            </a:solidFill>
            <a:prstDash val="solid"/>
            <a:round/>
            <a:headEnd type="none" w="sm" len="sm"/>
            <a:tailEnd type="none" w="sm" len="sm"/>
          </a:ln>
        </p:spPr>
      </p:pic>
      <p:sp>
        <p:nvSpPr>
          <p:cNvPr id="115" name="Google Shape;115;p21"/>
          <p:cNvSpPr txBox="1"/>
          <p:nvPr/>
        </p:nvSpPr>
        <p:spPr>
          <a:xfrm>
            <a:off x="1653275" y="61003"/>
            <a:ext cx="6582600" cy="71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dirty="0">
                <a:latin typeface="Comfortaa"/>
                <a:ea typeface="Comfortaa"/>
                <a:cs typeface="Comfortaa"/>
                <a:sym typeface="Comfortaa"/>
              </a:rPr>
              <a:t>Let’s Observe!</a:t>
            </a:r>
            <a:endParaRPr sz="2000" b="1" dirty="0">
              <a:latin typeface="Comfortaa"/>
              <a:ea typeface="Comfortaa"/>
              <a:cs typeface="Comfortaa"/>
              <a:sym typeface="Comfortaa"/>
            </a:endParaRPr>
          </a:p>
        </p:txBody>
      </p:sp>
      <p:sp>
        <p:nvSpPr>
          <p:cNvPr id="2" name="Rectangle 1">
            <a:extLst>
              <a:ext uri="{FF2B5EF4-FFF2-40B4-BE49-F238E27FC236}">
                <a16:creationId xmlns:a16="http://schemas.microsoft.com/office/drawing/2014/main" id="{B8C79793-00EA-4E47-8889-B365F04E7B07}"/>
              </a:ext>
            </a:extLst>
          </p:cNvPr>
          <p:cNvSpPr/>
          <p:nvPr/>
        </p:nvSpPr>
        <p:spPr>
          <a:xfrm>
            <a:off x="1144921" y="77070"/>
            <a:ext cx="6219575" cy="523220"/>
          </a:xfrm>
          <a:prstGeom prst="rect">
            <a:avLst/>
          </a:prstGeom>
        </p:spPr>
        <p:txBody>
          <a:bodyPr wrap="square">
            <a:spAutoFit/>
          </a:bodyPr>
          <a:lstStyle/>
          <a:p>
            <a:r>
              <a:rPr lang="en-US" sz="2800" dirty="0">
                <a:latin typeface="Comfortaa"/>
                <a:ea typeface="Comfortaa"/>
                <a:cs typeface="Comfortaa"/>
                <a:sym typeface="Comfortaa"/>
              </a:rPr>
              <a:t>Warm-up </a:t>
            </a:r>
            <a:r>
              <a:rPr lang="en-US" sz="2800" dirty="0">
                <a:highlight>
                  <a:srgbClr val="FFFF00"/>
                </a:highlight>
                <a:latin typeface="Comfortaa"/>
                <a:ea typeface="Comfortaa"/>
                <a:cs typeface="Comfortaa"/>
                <a:sym typeface="Comfortaa"/>
              </a:rPr>
              <a:t>Part II </a:t>
            </a:r>
            <a:r>
              <a:rPr lang="en-US" sz="1500" dirty="0">
                <a:latin typeface="Comfortaa"/>
                <a:ea typeface="Comfortaa"/>
                <a:cs typeface="Comfortaa"/>
                <a:sym typeface="Comfortaa"/>
              </a:rPr>
              <a:t>9/22/2020</a:t>
            </a:r>
            <a:endParaRPr lang="en-US" sz="1500" dirty="0"/>
          </a:p>
        </p:txBody>
      </p:sp>
      <p:sp>
        <p:nvSpPr>
          <p:cNvPr id="4" name="Rectangle 3">
            <a:extLst>
              <a:ext uri="{FF2B5EF4-FFF2-40B4-BE49-F238E27FC236}">
                <a16:creationId xmlns:a16="http://schemas.microsoft.com/office/drawing/2014/main" id="{7C3B7720-E7D6-4820-9FFD-83C2093089D5}"/>
              </a:ext>
            </a:extLst>
          </p:cNvPr>
          <p:cNvSpPr/>
          <p:nvPr/>
        </p:nvSpPr>
        <p:spPr>
          <a:xfrm>
            <a:off x="2816174" y="1736616"/>
            <a:ext cx="906017" cy="400110"/>
          </a:xfrm>
          <a:prstGeom prst="rect">
            <a:avLst/>
          </a:prstGeom>
          <a:solidFill>
            <a:schemeClr val="bg1"/>
          </a:solidFill>
        </p:spPr>
        <p:txBody>
          <a:bodyPr wrap="none">
            <a:spAutoFit/>
          </a:bodyPr>
          <a:lstStyle/>
          <a:p>
            <a:r>
              <a:rPr lang="en-US" altLang="en-US" sz="2000" kern="1200" dirty="0">
                <a:latin typeface="Times" panose="02020603050405020304" pitchFamily="18" charset="0"/>
              </a:rPr>
              <a:t>y = 8x </a:t>
            </a:r>
            <a:endParaRPr lang="en-US" sz="2000" dirty="0"/>
          </a:p>
        </p:txBody>
      </p:sp>
      <p:sp>
        <p:nvSpPr>
          <p:cNvPr id="11" name="Star: 5 Points 10">
            <a:extLst>
              <a:ext uri="{FF2B5EF4-FFF2-40B4-BE49-F238E27FC236}">
                <a16:creationId xmlns:a16="http://schemas.microsoft.com/office/drawing/2014/main" id="{870F82DC-431F-4910-97E7-297AA5238C6A}"/>
              </a:ext>
            </a:extLst>
          </p:cNvPr>
          <p:cNvSpPr/>
          <p:nvPr/>
        </p:nvSpPr>
        <p:spPr>
          <a:xfrm flipV="1">
            <a:off x="305074" y="213551"/>
            <a:ext cx="768403" cy="6587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19"/>
        <p:cNvGrpSpPr/>
        <p:nvPr/>
      </p:nvGrpSpPr>
      <p:grpSpPr>
        <a:xfrm>
          <a:off x="0" y="0"/>
          <a:ext cx="0" cy="0"/>
          <a:chOff x="0" y="0"/>
          <a:chExt cx="0" cy="0"/>
        </a:xfrm>
      </p:grpSpPr>
      <p:cxnSp>
        <p:nvCxnSpPr>
          <p:cNvPr id="124" name="Google Shape;124;p22"/>
          <p:cNvCxnSpPr/>
          <p:nvPr/>
        </p:nvCxnSpPr>
        <p:spPr>
          <a:xfrm rot="10800000" flipH="1">
            <a:off x="4338025" y="1395025"/>
            <a:ext cx="666000" cy="30900"/>
          </a:xfrm>
          <a:prstGeom prst="straightConnector1">
            <a:avLst/>
          </a:prstGeom>
          <a:noFill/>
          <a:ln w="38100" cap="flat" cmpd="sng">
            <a:solidFill>
              <a:srgbClr val="FF0000"/>
            </a:solidFill>
            <a:prstDash val="solid"/>
            <a:round/>
            <a:headEnd type="none" w="med" len="med"/>
            <a:tailEnd type="triangle" w="med" len="med"/>
          </a:ln>
        </p:spPr>
      </p:cxnSp>
      <p:sp>
        <p:nvSpPr>
          <p:cNvPr id="129" name="Google Shape;129;p22"/>
          <p:cNvSpPr/>
          <p:nvPr/>
        </p:nvSpPr>
        <p:spPr>
          <a:xfrm>
            <a:off x="359850" y="3352576"/>
            <a:ext cx="2686500" cy="1653156"/>
          </a:xfrm>
          <a:prstGeom prst="cloud">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txBox="1"/>
          <p:nvPr/>
        </p:nvSpPr>
        <p:spPr>
          <a:xfrm>
            <a:off x="4885586" y="1279196"/>
            <a:ext cx="2342100" cy="12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u="sng" dirty="0">
                <a:solidFill>
                  <a:schemeClr val="dk1"/>
                </a:solidFill>
                <a:latin typeface="Comfortaa"/>
                <a:ea typeface="Comfortaa"/>
                <a:cs typeface="Comfortaa"/>
                <a:sym typeface="Comfortaa"/>
              </a:rPr>
              <a:t>1. Word Problem:</a:t>
            </a:r>
            <a:r>
              <a:rPr lang="en" sz="1700" b="1" dirty="0">
                <a:solidFill>
                  <a:schemeClr val="dk1"/>
                </a:solidFill>
                <a:latin typeface="Comfortaa"/>
                <a:ea typeface="Comfortaa"/>
                <a:cs typeface="Comfortaa"/>
                <a:sym typeface="Comfortaa"/>
              </a:rPr>
              <a:t> </a:t>
            </a:r>
            <a:r>
              <a:rPr lang="en" sz="1700" dirty="0">
                <a:solidFill>
                  <a:schemeClr val="dk1"/>
                </a:solidFill>
                <a:latin typeface="Comfortaa"/>
                <a:ea typeface="Comfortaa"/>
                <a:cs typeface="Comfortaa"/>
                <a:sym typeface="Comfortaa"/>
              </a:rPr>
              <a:t>Every glass of lemonade requires 4 lemons.</a:t>
            </a:r>
            <a:endParaRPr sz="1700" dirty="0">
              <a:solidFill>
                <a:schemeClr val="dk1"/>
              </a:solidFill>
              <a:latin typeface="Comfortaa"/>
              <a:ea typeface="Comfortaa"/>
              <a:cs typeface="Comfortaa"/>
              <a:sym typeface="Comfortaa"/>
            </a:endParaRPr>
          </a:p>
          <a:p>
            <a:pPr marL="0" lvl="0" indent="0" algn="l" rtl="0">
              <a:spcBef>
                <a:spcPts val="1600"/>
              </a:spcBef>
              <a:spcAft>
                <a:spcPts val="0"/>
              </a:spcAft>
              <a:buNone/>
            </a:pPr>
            <a:endParaRPr dirty="0"/>
          </a:p>
        </p:txBody>
      </p:sp>
      <p:sp>
        <p:nvSpPr>
          <p:cNvPr id="125" name="Google Shape;125;p22"/>
          <p:cNvSpPr/>
          <p:nvPr/>
        </p:nvSpPr>
        <p:spPr>
          <a:xfrm>
            <a:off x="4751826" y="917025"/>
            <a:ext cx="2824308" cy="1902528"/>
          </a:xfrm>
          <a:prstGeom prst="cloud">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22"/>
          <p:cNvSpPr/>
          <p:nvPr/>
        </p:nvSpPr>
        <p:spPr>
          <a:xfrm>
            <a:off x="3551475" y="868200"/>
            <a:ext cx="5280876" cy="1902528"/>
          </a:xfrm>
          <a:prstGeom prst="cloud">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txBox="1">
            <a:spLocks noGrp="1"/>
          </p:cNvSpPr>
          <p:nvPr>
            <p:ph type="title"/>
          </p:nvPr>
        </p:nvSpPr>
        <p:spPr>
          <a:xfrm>
            <a:off x="0" y="181525"/>
            <a:ext cx="85206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Comfortaa Regular"/>
                <a:ea typeface="Comfortaa Regular"/>
                <a:cs typeface="Comfortaa Regular"/>
                <a:sym typeface="Comfortaa Regular"/>
              </a:rPr>
              <a:t>Unit Rate Ways</a:t>
            </a:r>
            <a:endParaRPr sz="2400" dirty="0">
              <a:latin typeface="Comfortaa Regular"/>
              <a:ea typeface="Comfortaa Regular"/>
              <a:cs typeface="Comfortaa Regular"/>
              <a:sym typeface="Comfortaa Regular"/>
            </a:endParaRPr>
          </a:p>
        </p:txBody>
      </p:sp>
      <p:sp>
        <p:nvSpPr>
          <p:cNvPr id="122" name="Google Shape;122;p22"/>
          <p:cNvSpPr txBox="1">
            <a:spLocks noGrp="1"/>
          </p:cNvSpPr>
          <p:nvPr>
            <p:ph type="body" idx="1"/>
          </p:nvPr>
        </p:nvSpPr>
        <p:spPr>
          <a:xfrm>
            <a:off x="311700" y="1152475"/>
            <a:ext cx="8520600" cy="307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800" dirty="0">
              <a:solidFill>
                <a:schemeClr val="dk1"/>
              </a:solidFill>
              <a:latin typeface="Comfortaa"/>
              <a:ea typeface="Comfortaa"/>
              <a:cs typeface="Comfortaa"/>
              <a:sym typeface="Comfortaa"/>
            </a:endParaRPr>
          </a:p>
          <a:p>
            <a:pPr marL="457200" lvl="0" indent="0" algn="l" rtl="0">
              <a:lnSpc>
                <a:spcPct val="100000"/>
              </a:lnSpc>
              <a:spcBef>
                <a:spcPts val="1600"/>
              </a:spcBef>
              <a:spcAft>
                <a:spcPts val="0"/>
              </a:spcAft>
              <a:buNone/>
            </a:pPr>
            <a:endParaRPr sz="1800" dirty="0">
              <a:solidFill>
                <a:schemeClr val="dk1"/>
              </a:solidFill>
              <a:latin typeface="Comfortaa"/>
              <a:ea typeface="Comfortaa"/>
              <a:cs typeface="Comfortaa"/>
              <a:sym typeface="Comfortaa"/>
            </a:endParaRPr>
          </a:p>
          <a:p>
            <a:pPr marL="457200" lvl="0" indent="0" algn="l" rtl="0">
              <a:lnSpc>
                <a:spcPct val="100000"/>
              </a:lnSpc>
              <a:spcBef>
                <a:spcPts val="1600"/>
              </a:spcBef>
              <a:spcAft>
                <a:spcPts val="0"/>
              </a:spcAft>
              <a:buNone/>
            </a:pPr>
            <a:endParaRPr sz="1800" dirty="0">
              <a:solidFill>
                <a:schemeClr val="dk1"/>
              </a:solidFill>
              <a:latin typeface="Comfortaa"/>
              <a:ea typeface="Comfortaa"/>
              <a:cs typeface="Comfortaa"/>
              <a:sym typeface="Comfortaa"/>
            </a:endParaRPr>
          </a:p>
          <a:p>
            <a:pPr marL="457200" lvl="0" indent="0" algn="l" rtl="0">
              <a:lnSpc>
                <a:spcPct val="100000"/>
              </a:lnSpc>
              <a:spcBef>
                <a:spcPts val="1600"/>
              </a:spcBef>
              <a:spcAft>
                <a:spcPts val="0"/>
              </a:spcAft>
              <a:buNone/>
            </a:pPr>
            <a:endParaRPr sz="1800" dirty="0">
              <a:solidFill>
                <a:schemeClr val="dk1"/>
              </a:solidFill>
              <a:latin typeface="Comfortaa"/>
              <a:ea typeface="Comfortaa"/>
              <a:cs typeface="Comfortaa"/>
              <a:sym typeface="Comfortaa"/>
            </a:endParaRPr>
          </a:p>
          <a:p>
            <a:pPr marL="3200400" lvl="0" indent="0" algn="l" rtl="0">
              <a:lnSpc>
                <a:spcPct val="100000"/>
              </a:lnSpc>
              <a:spcBef>
                <a:spcPts val="1600"/>
              </a:spcBef>
              <a:spcAft>
                <a:spcPts val="0"/>
              </a:spcAft>
              <a:buNone/>
            </a:pPr>
            <a:endParaRPr sz="1800" dirty="0">
              <a:solidFill>
                <a:schemeClr val="dk1"/>
              </a:solidFill>
              <a:latin typeface="Comfortaa"/>
              <a:ea typeface="Comfortaa"/>
              <a:cs typeface="Comfortaa"/>
              <a:sym typeface="Comfortaa"/>
            </a:endParaRPr>
          </a:p>
          <a:p>
            <a:pPr marL="0" lvl="0" indent="0" algn="l" rtl="0">
              <a:lnSpc>
                <a:spcPct val="150000"/>
              </a:lnSpc>
              <a:spcBef>
                <a:spcPts val="1600"/>
              </a:spcBef>
              <a:spcAft>
                <a:spcPts val="0"/>
              </a:spcAft>
              <a:buNone/>
            </a:pPr>
            <a:endParaRPr dirty="0">
              <a:solidFill>
                <a:srgbClr val="000000"/>
              </a:solidFill>
              <a:latin typeface="Comfortaa"/>
              <a:ea typeface="Comfortaa"/>
              <a:cs typeface="Comfortaa"/>
              <a:sym typeface="Comfortaa"/>
            </a:endParaRPr>
          </a:p>
          <a:p>
            <a:pPr marL="0" lvl="0" indent="0" algn="l" rtl="0">
              <a:lnSpc>
                <a:spcPct val="100000"/>
              </a:lnSpc>
              <a:spcBef>
                <a:spcPts val="1000"/>
              </a:spcBef>
              <a:spcAft>
                <a:spcPts val="0"/>
              </a:spcAft>
              <a:buClr>
                <a:schemeClr val="dk1"/>
              </a:buClr>
              <a:buSzPts val="1100"/>
              <a:buFont typeface="Arial"/>
              <a:buNone/>
            </a:pPr>
            <a:endParaRPr dirty="0">
              <a:solidFill>
                <a:srgbClr val="000000"/>
              </a:solidFill>
              <a:latin typeface="Comfortaa"/>
              <a:ea typeface="Comfortaa"/>
              <a:cs typeface="Comfortaa"/>
              <a:sym typeface="Comfortaa"/>
            </a:endParaRPr>
          </a:p>
          <a:p>
            <a:pPr marL="0" lvl="0" indent="0" algn="l" rtl="0">
              <a:spcBef>
                <a:spcPts val="1600"/>
              </a:spcBef>
              <a:spcAft>
                <a:spcPts val="1600"/>
              </a:spcAft>
              <a:buNone/>
            </a:pPr>
            <a:endParaRPr dirty="0"/>
          </a:p>
        </p:txBody>
      </p:sp>
      <p:sp>
        <p:nvSpPr>
          <p:cNvPr id="123" name="Google Shape;123;p22"/>
          <p:cNvSpPr txBox="1">
            <a:spLocks noGrp="1"/>
          </p:cNvSpPr>
          <p:nvPr>
            <p:ph type="body" idx="4294967295"/>
          </p:nvPr>
        </p:nvSpPr>
        <p:spPr>
          <a:xfrm>
            <a:off x="4071900" y="1395025"/>
            <a:ext cx="4760400" cy="2931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900" b="1" u="sng" dirty="0">
                <a:solidFill>
                  <a:srgbClr val="000000"/>
                </a:solidFill>
                <a:latin typeface="Comfortaa"/>
                <a:ea typeface="Comfortaa"/>
                <a:cs typeface="Comfortaa"/>
                <a:sym typeface="Comfortaa"/>
              </a:rPr>
              <a:t>Table:</a:t>
            </a:r>
            <a:r>
              <a:rPr lang="en" sz="1900" dirty="0">
                <a:solidFill>
                  <a:srgbClr val="000000"/>
                </a:solidFill>
                <a:latin typeface="Comfortaa"/>
                <a:ea typeface="Comfortaa"/>
                <a:cs typeface="Comfortaa"/>
                <a:sym typeface="Comfortaa"/>
              </a:rPr>
              <a:t> </a:t>
            </a:r>
            <a:endParaRPr sz="1900" dirty="0">
              <a:solidFill>
                <a:srgbClr val="000000"/>
              </a:solidFill>
              <a:latin typeface="Comfortaa"/>
              <a:ea typeface="Comfortaa"/>
              <a:cs typeface="Comfortaa"/>
              <a:sym typeface="Comfortaa"/>
            </a:endParaRPr>
          </a:p>
        </p:txBody>
      </p:sp>
      <p:graphicFrame>
        <p:nvGraphicFramePr>
          <p:cNvPr id="127" name="Google Shape;127;p22"/>
          <p:cNvGraphicFramePr/>
          <p:nvPr>
            <p:extLst>
              <p:ext uri="{D42A27DB-BD31-4B8C-83A1-F6EECF244321}">
                <p14:modId xmlns:p14="http://schemas.microsoft.com/office/powerpoint/2010/main" val="324465055"/>
              </p:ext>
            </p:extLst>
          </p:nvPr>
        </p:nvGraphicFramePr>
        <p:xfrm>
          <a:off x="5271200" y="1386800"/>
          <a:ext cx="3249125" cy="909325"/>
        </p:xfrm>
        <a:graphic>
          <a:graphicData uri="http://schemas.openxmlformats.org/drawingml/2006/table">
            <a:tbl>
              <a:tblPr>
                <a:noFill/>
                <a:tableStyleId>{D7152B0E-60E3-41B3-8168-E11D03F9882D}</a:tableStyleId>
              </a:tblPr>
              <a:tblGrid>
                <a:gridCol w="1167250">
                  <a:extLst>
                    <a:ext uri="{9D8B030D-6E8A-4147-A177-3AD203B41FA5}">
                      <a16:colId xmlns:a16="http://schemas.microsoft.com/office/drawing/2014/main" val="20000"/>
                    </a:ext>
                  </a:extLst>
                </a:gridCol>
                <a:gridCol w="524300">
                  <a:extLst>
                    <a:ext uri="{9D8B030D-6E8A-4147-A177-3AD203B41FA5}">
                      <a16:colId xmlns:a16="http://schemas.microsoft.com/office/drawing/2014/main" val="20001"/>
                    </a:ext>
                  </a:extLst>
                </a:gridCol>
                <a:gridCol w="554925">
                  <a:extLst>
                    <a:ext uri="{9D8B030D-6E8A-4147-A177-3AD203B41FA5}">
                      <a16:colId xmlns:a16="http://schemas.microsoft.com/office/drawing/2014/main" val="20002"/>
                    </a:ext>
                  </a:extLst>
                </a:gridCol>
                <a:gridCol w="493650">
                  <a:extLst>
                    <a:ext uri="{9D8B030D-6E8A-4147-A177-3AD203B41FA5}">
                      <a16:colId xmlns:a16="http://schemas.microsoft.com/office/drawing/2014/main" val="20003"/>
                    </a:ext>
                  </a:extLst>
                </a:gridCol>
                <a:gridCol w="509000">
                  <a:extLst>
                    <a:ext uri="{9D8B030D-6E8A-4147-A177-3AD203B41FA5}">
                      <a16:colId xmlns:a16="http://schemas.microsoft.com/office/drawing/2014/main" val="20004"/>
                    </a:ext>
                  </a:extLst>
                </a:gridCol>
              </a:tblGrid>
              <a:tr h="469125">
                <a:tc>
                  <a:txBody>
                    <a:bodyPr/>
                    <a:lstStyle/>
                    <a:p>
                      <a:pPr marL="0" lvl="0" indent="0" algn="ctr" rtl="0">
                        <a:spcBef>
                          <a:spcPts val="0"/>
                        </a:spcBef>
                        <a:spcAft>
                          <a:spcPts val="0"/>
                        </a:spcAft>
                        <a:buNone/>
                      </a:pPr>
                      <a:r>
                        <a:rPr lang="en" dirty="0">
                          <a:latin typeface="Comfortaa"/>
                          <a:ea typeface="Comfortaa"/>
                          <a:cs typeface="Comfortaa"/>
                          <a:sym typeface="Comfortaa"/>
                        </a:rPr>
                        <a:t>X (Glass)</a:t>
                      </a:r>
                      <a:endParaRPr dirty="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latin typeface="Comfortaa"/>
                          <a:ea typeface="Comfortaa"/>
                          <a:cs typeface="Comfortaa"/>
                          <a:sym typeface="Comfortaa"/>
                        </a:rPr>
                        <a:t>1</a:t>
                      </a:r>
                      <a:endParaRPr>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latin typeface="Comfortaa"/>
                          <a:ea typeface="Comfortaa"/>
                          <a:cs typeface="Comfortaa"/>
                          <a:sym typeface="Comfortaa"/>
                        </a:rPr>
                        <a:t>2</a:t>
                      </a:r>
                      <a:endParaRPr>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latin typeface="Comfortaa"/>
                          <a:ea typeface="Comfortaa"/>
                          <a:cs typeface="Comfortaa"/>
                          <a:sym typeface="Comfortaa"/>
                        </a:rPr>
                        <a:t>3</a:t>
                      </a:r>
                      <a:endParaRPr>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a:latin typeface="Comfortaa"/>
                          <a:ea typeface="Comfortaa"/>
                          <a:cs typeface="Comfortaa"/>
                          <a:sym typeface="Comfortaa"/>
                        </a:rPr>
                        <a:t>4</a:t>
                      </a:r>
                      <a:endParaRPr>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40200">
                <a:tc>
                  <a:txBody>
                    <a:bodyPr/>
                    <a:lstStyle/>
                    <a:p>
                      <a:pPr marL="0" lvl="0" indent="0" algn="ctr" rtl="0">
                        <a:spcBef>
                          <a:spcPts val="0"/>
                        </a:spcBef>
                        <a:spcAft>
                          <a:spcPts val="0"/>
                        </a:spcAft>
                        <a:buNone/>
                      </a:pPr>
                      <a:r>
                        <a:rPr lang="en">
                          <a:latin typeface="Comfortaa"/>
                          <a:ea typeface="Comfortaa"/>
                          <a:cs typeface="Comfortaa"/>
                          <a:sym typeface="Comfortaa"/>
                        </a:rPr>
                        <a:t>Y (lemons)</a:t>
                      </a:r>
                      <a:endParaRPr>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dirty="0">
                          <a:latin typeface="Comfortaa"/>
                          <a:ea typeface="Comfortaa"/>
                          <a:cs typeface="Comfortaa"/>
                          <a:sym typeface="Comfortaa"/>
                        </a:rPr>
                        <a:t>4</a:t>
                      </a:r>
                      <a:endParaRPr dirty="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dirty="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dirty="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dirty="0">
                          <a:latin typeface="Comfortaa"/>
                          <a:ea typeface="Comfortaa"/>
                          <a:cs typeface="Comfortaa"/>
                          <a:sym typeface="Comfortaa"/>
                        </a:rPr>
                        <a:t>16</a:t>
                      </a:r>
                      <a:endParaRPr dirty="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cxnSp>
        <p:nvCxnSpPr>
          <p:cNvPr id="128" name="Google Shape;128;p22"/>
          <p:cNvCxnSpPr/>
          <p:nvPr/>
        </p:nvCxnSpPr>
        <p:spPr>
          <a:xfrm flipH="1">
            <a:off x="4260300" y="2523741"/>
            <a:ext cx="3900" cy="552900"/>
          </a:xfrm>
          <a:prstGeom prst="straightConnector1">
            <a:avLst/>
          </a:prstGeom>
          <a:noFill/>
          <a:ln w="38100" cap="flat" cmpd="sng">
            <a:solidFill>
              <a:srgbClr val="FF0000"/>
            </a:solidFill>
            <a:prstDash val="solid"/>
            <a:round/>
            <a:headEnd type="none" w="med" len="med"/>
            <a:tailEnd type="triangle" w="med" len="med"/>
          </a:ln>
        </p:spPr>
      </p:cxnSp>
      <p:sp>
        <p:nvSpPr>
          <p:cNvPr id="130" name="Google Shape;130;p22"/>
          <p:cNvSpPr txBox="1"/>
          <p:nvPr/>
        </p:nvSpPr>
        <p:spPr>
          <a:xfrm>
            <a:off x="3297463" y="3317325"/>
            <a:ext cx="3585900" cy="11718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sz="1700" b="1" u="sng" dirty="0">
                <a:latin typeface="Comfortaa"/>
                <a:ea typeface="Comfortaa"/>
                <a:cs typeface="Comfortaa"/>
                <a:sym typeface="Comfortaa"/>
              </a:rPr>
              <a:t>2.Equation:  </a:t>
            </a:r>
            <a:endParaRPr sz="1700" b="1" u="sng" dirty="0">
              <a:latin typeface="Comfortaa"/>
              <a:ea typeface="Comfortaa"/>
              <a:cs typeface="Comfortaa"/>
              <a:sym typeface="Comfortaa"/>
            </a:endParaRPr>
          </a:p>
          <a:p>
            <a:pPr marL="0" lvl="0" indent="457200" algn="l" rtl="0">
              <a:spcBef>
                <a:spcPts val="0"/>
              </a:spcBef>
              <a:spcAft>
                <a:spcPts val="0"/>
              </a:spcAft>
              <a:buNone/>
            </a:pPr>
            <a:endParaRPr sz="1700" b="1" u="sng" dirty="0">
              <a:latin typeface="Comfortaa"/>
              <a:ea typeface="Comfortaa"/>
              <a:cs typeface="Comfortaa"/>
              <a:sym typeface="Comfortaa"/>
            </a:endParaRPr>
          </a:p>
          <a:p>
            <a:pPr marL="0" lvl="0" indent="0" algn="l" rtl="0">
              <a:spcBef>
                <a:spcPts val="0"/>
              </a:spcBef>
              <a:spcAft>
                <a:spcPts val="0"/>
              </a:spcAft>
              <a:buNone/>
            </a:pPr>
            <a:r>
              <a:rPr lang="en" sz="2000" b="1" dirty="0">
                <a:latin typeface="Comfortaa"/>
                <a:ea typeface="Comfortaa"/>
                <a:cs typeface="Comfortaa"/>
                <a:sym typeface="Comfortaa"/>
              </a:rPr>
              <a:t>    Y = _____ X</a:t>
            </a:r>
            <a:endParaRPr sz="2000" b="1" dirty="0">
              <a:latin typeface="Comfortaa"/>
              <a:ea typeface="Comfortaa"/>
              <a:cs typeface="Comfortaa"/>
              <a:sym typeface="Comfortaa"/>
            </a:endParaRPr>
          </a:p>
        </p:txBody>
      </p:sp>
      <p:cxnSp>
        <p:nvCxnSpPr>
          <p:cNvPr id="131" name="Google Shape;131;p22"/>
          <p:cNvCxnSpPr/>
          <p:nvPr/>
        </p:nvCxnSpPr>
        <p:spPr>
          <a:xfrm>
            <a:off x="8342875" y="2372725"/>
            <a:ext cx="0" cy="796200"/>
          </a:xfrm>
          <a:prstGeom prst="straightConnector1">
            <a:avLst/>
          </a:prstGeom>
          <a:noFill/>
          <a:ln w="38100" cap="flat" cmpd="sng">
            <a:solidFill>
              <a:srgbClr val="FF0000"/>
            </a:solidFill>
            <a:prstDash val="solid"/>
            <a:round/>
            <a:headEnd type="none" w="med" len="med"/>
            <a:tailEnd type="triangle" w="med" len="med"/>
          </a:ln>
        </p:spPr>
      </p:cxnSp>
      <p:cxnSp>
        <p:nvCxnSpPr>
          <p:cNvPr id="132" name="Google Shape;132;p22"/>
          <p:cNvCxnSpPr/>
          <p:nvPr/>
        </p:nvCxnSpPr>
        <p:spPr>
          <a:xfrm>
            <a:off x="4260300" y="2396465"/>
            <a:ext cx="0" cy="658200"/>
          </a:xfrm>
          <a:prstGeom prst="straightConnector1">
            <a:avLst/>
          </a:prstGeom>
          <a:noFill/>
          <a:ln w="38100" cap="flat" cmpd="sng">
            <a:solidFill>
              <a:srgbClr val="FF0000"/>
            </a:solidFill>
            <a:prstDash val="solid"/>
            <a:round/>
            <a:headEnd type="none" w="med" len="med"/>
            <a:tailEnd type="triangle" w="med" len="med"/>
          </a:ln>
        </p:spPr>
      </p:cxnSp>
      <p:sp>
        <p:nvSpPr>
          <p:cNvPr id="133" name="Google Shape;133;p22"/>
          <p:cNvSpPr/>
          <p:nvPr/>
        </p:nvSpPr>
        <p:spPr>
          <a:xfrm>
            <a:off x="3551475" y="3352575"/>
            <a:ext cx="5280900" cy="1603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txBox="1"/>
          <p:nvPr/>
        </p:nvSpPr>
        <p:spPr>
          <a:xfrm>
            <a:off x="3987925" y="3570975"/>
            <a:ext cx="4532400" cy="1266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Comfortaa"/>
                <a:ea typeface="Comfortaa"/>
                <a:cs typeface="Comfortaa"/>
                <a:sym typeface="Comfortaa"/>
              </a:rPr>
              <a:t>-</a:t>
            </a:r>
            <a:r>
              <a:rPr lang="en-US" sz="1600" dirty="0">
                <a:latin typeface="Comfortaa"/>
                <a:ea typeface="Comfortaa"/>
                <a:cs typeface="Comfortaa"/>
                <a:sym typeface="Comfortaa"/>
              </a:rPr>
              <a:t>What was the constant rate of change in the lemons per glass?</a:t>
            </a:r>
            <a:r>
              <a:rPr lang="en" sz="1600" dirty="0">
                <a:latin typeface="Comfortaa"/>
                <a:ea typeface="Comfortaa"/>
                <a:cs typeface="Comfortaa"/>
                <a:sym typeface="Comfortaa"/>
              </a:rPr>
              <a:t> ________ lemons</a:t>
            </a:r>
            <a:endParaRPr sz="1600" dirty="0">
              <a:latin typeface="Comfortaa"/>
              <a:ea typeface="Comfortaa"/>
              <a:cs typeface="Comfortaa"/>
              <a:sym typeface="Comfortaa"/>
            </a:endParaRPr>
          </a:p>
          <a:p>
            <a:pPr marL="0" lvl="0" indent="0" algn="l" rtl="0">
              <a:spcBef>
                <a:spcPts val="1000"/>
              </a:spcBef>
              <a:spcAft>
                <a:spcPts val="0"/>
              </a:spcAft>
              <a:buNone/>
            </a:pPr>
            <a:r>
              <a:rPr lang="en" sz="1600" dirty="0">
                <a:latin typeface="Comfortaa"/>
                <a:ea typeface="Comfortaa"/>
                <a:cs typeface="Comfortaa"/>
                <a:sym typeface="Comfortaa"/>
              </a:rPr>
              <a:t>-</a:t>
            </a:r>
            <a:endParaRPr sz="1600" dirty="0">
              <a:latin typeface="Comfortaa"/>
              <a:ea typeface="Comfortaa"/>
              <a:cs typeface="Comfortaa"/>
              <a:sym typeface="Comfortaa"/>
            </a:endParaRPr>
          </a:p>
        </p:txBody>
      </p:sp>
      <p:sp>
        <p:nvSpPr>
          <p:cNvPr id="18" name="Star: 5 Points 17">
            <a:extLst>
              <a:ext uri="{FF2B5EF4-FFF2-40B4-BE49-F238E27FC236}">
                <a16:creationId xmlns:a16="http://schemas.microsoft.com/office/drawing/2014/main" id="{E00065B2-66EA-403A-8E12-6C9B4629AA4C}"/>
              </a:ext>
            </a:extLst>
          </p:cNvPr>
          <p:cNvSpPr/>
          <p:nvPr/>
        </p:nvSpPr>
        <p:spPr>
          <a:xfrm flipV="1">
            <a:off x="1217036" y="3696066"/>
            <a:ext cx="972128" cy="9165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SLIDEGUID" val="A1EFB0673A3B4444BFC39E6EABEFBB92"/>
  <p:tag name="SLIDEID" val="A1EFB0673A3B4444BFC39E6EABEFBB92"/>
  <p:tag name="SLIDEORDER" val="1"/>
  <p:tag name="SLIDETYPE" val="Q"/>
  <p:tag name="DEMOGRAPHIC" val="False"/>
  <p:tag name="SPEEDSCORING" val="False"/>
  <p:tag name="VALUES" val="Correct¤Incorrect¤Incorrect¤Incorrect"/>
  <p:tag name="RESPONSESGATHERED" val="False"/>
  <p:tag name="QUESTIONALIAS" val="Which of the following is a direct variation?"/>
  <p:tag name="ANSWERSALIAS" val="A¤B¤C¤D"/>
</p:tagLst>
</file>

<file path=ppt/tags/tag14.xml><?xml version="1.0" encoding="utf-8"?>
<p:tagLst xmlns:a="http://schemas.openxmlformats.org/drawingml/2006/main" xmlns:r="http://schemas.openxmlformats.org/officeDocument/2006/relationships" xmlns:p="http://schemas.openxmlformats.org/presentationml/2006/main">
  <p:tag name="TEXTLENGTH" val="10"/>
  <p:tag name="FONTSIZE" val="28"/>
  <p:tag name="BULLETTYPE" val="ppBulletArabicPeriod"/>
  <p:tag name="ANSWERTEXT" val="A&#10;B&#10;C&#10;D"/>
</p:tagLst>
</file>

<file path=ppt/tags/tag15.xml><?xml version="1.0" encoding="utf-8"?>
<p:tagLst xmlns:a="http://schemas.openxmlformats.org/drawingml/2006/main" xmlns:r="http://schemas.openxmlformats.org/officeDocument/2006/relationships" xmlns:p="http://schemas.openxmlformats.org/presentationml/2006/main">
  <p:tag name="STYLE" val="6"/>
</p:tagLst>
</file>

<file path=ppt/tags/tag1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xml><?xml version="1.0" encoding="utf-8"?>
<p:tagLst xmlns:a="http://schemas.openxmlformats.org/drawingml/2006/main" xmlns:r="http://schemas.openxmlformats.org/officeDocument/2006/relationships" xmlns:p="http://schemas.openxmlformats.org/presentationml/2006/main">
  <p:tag name="SLIDEID" val="62EE0D8992D64E77918D90FDBF67CFB8"/>
  <p:tag name="SLIDETYPE" val="Q"/>
  <p:tag name="DEMOGRAPHIC" val="False"/>
  <p:tag name="SPEEDSCORING" val="False"/>
  <p:tag name="VALUES" val="Incorrect¤Correct¤Incorrect¤Incorrect"/>
  <p:tag name="SLIDEORDER" val="2"/>
  <p:tag name="SLIDEGUID" val="2187EB81E8A74914BAE5908F4937A1CD"/>
  <p:tag name="RESPONSESGATHERED" val="False"/>
  <p:tag name="QUESTIONALIAS" val="Which is the equation that describes the following table of values? "/>
  <p:tag name="ANSWERSALIAS" val="y = -2x¤y = 2x¤y =  ½ x¤xy = 200"/>
</p:tagLst>
</file>

<file path=ppt/tags/tag18.xml><?xml version="1.0" encoding="utf-8"?>
<p:tagLst xmlns:a="http://schemas.openxmlformats.org/drawingml/2006/main" xmlns:r="http://schemas.openxmlformats.org/officeDocument/2006/relationships" xmlns:p="http://schemas.openxmlformats.org/presentationml/2006/main">
  <p:tag name="TEXTLENGTH" val="35"/>
  <p:tag name="FONTSIZE" val="30"/>
  <p:tag name="BULLETTYPE" val="ppBulletArabicPeriod"/>
  <p:tag name="ANSWERTEXT" val="y = -2x&#10;y = 2x&#10;y =  ½ x&#10;xy = 200"/>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SLIDEGUID" val="62EE0D8992D64E77918D90FDBF67CFB8"/>
  <p:tag name="SLIDEID" val="62EE0D8992D64E77918D90FDBF67CFB8"/>
  <p:tag name="SLIDEORDER" val="1"/>
  <p:tag name="SLIDETYPE" val="Q"/>
  <p:tag name="DEMOGRAPHIC" val="False"/>
  <p:tag name="SPEEDSCORING" val="False"/>
  <p:tag name="VALUES" val="Incorrect¤Correct¤Incorrect¤Incorrect"/>
  <p:tag name="RESPONSESGATHERED" val="False"/>
  <p:tag name="QUESTIONALIAS" val="What is the constant of variation for the following direct variation? "/>
  <p:tag name="ANSWERSALIAS" val="2¤-2¤-½¤½"/>
</p:tagLst>
</file>

<file path=ppt/tags/tag7.xml><?xml version="1.0" encoding="utf-8"?>
<p:tagLst xmlns:a="http://schemas.openxmlformats.org/drawingml/2006/main" xmlns:r="http://schemas.openxmlformats.org/officeDocument/2006/relationships" xmlns:p="http://schemas.openxmlformats.org/presentationml/2006/main">
  <p:tag name="STYLE" val="6"/>
</p:tagLst>
</file>

<file path=ppt/tags/tag8.xml><?xml version="1.0" encoding="utf-8"?>
<p:tagLst xmlns:a="http://schemas.openxmlformats.org/drawingml/2006/main" xmlns:r="http://schemas.openxmlformats.org/officeDocument/2006/relationships" xmlns:p="http://schemas.openxmlformats.org/presentationml/2006/main">
  <p:tag name="TEXTLENGTH" val="12"/>
  <p:tag name="FONTSIZE" val="36"/>
  <p:tag name="BULLETTYPE" val="ppBulletArabicPeriod"/>
  <p:tag name="ANSWERTEXT" val="2&#10;-2&#10;-½&#10;½"/>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1706</Words>
  <Application>Microsoft Office PowerPoint</Application>
  <PresentationFormat>On-screen Show (16:9)</PresentationFormat>
  <Paragraphs>297</Paragraphs>
  <Slides>45</Slides>
  <Notes>17</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45</vt:i4>
      </vt:variant>
    </vt:vector>
  </HeadingPairs>
  <TitlesOfParts>
    <vt:vector size="63" baseType="lpstr">
      <vt:lpstr>Times New Roman</vt:lpstr>
      <vt:lpstr>Comfortaa Regular</vt:lpstr>
      <vt:lpstr>Cambria Math</vt:lpstr>
      <vt:lpstr>Gill Sans Ultra Bold</vt:lpstr>
      <vt:lpstr>Segoe UI Symbol</vt:lpstr>
      <vt:lpstr>Times</vt:lpstr>
      <vt:lpstr>Tahoma</vt:lpstr>
      <vt:lpstr>Comic Sans MS</vt:lpstr>
      <vt:lpstr>Verdana</vt:lpstr>
      <vt:lpstr>Impact</vt:lpstr>
      <vt:lpstr>Comfortaa</vt:lpstr>
      <vt:lpstr>Arial</vt:lpstr>
      <vt:lpstr>Garamond</vt:lpstr>
      <vt:lpstr>Wingdings</vt:lpstr>
      <vt:lpstr>Simple Light</vt:lpstr>
      <vt:lpstr>Level</vt:lpstr>
      <vt:lpstr>Equation</vt:lpstr>
      <vt:lpstr>Document</vt:lpstr>
      <vt:lpstr>Warm-Up Part 1 9/22/2020    </vt:lpstr>
      <vt:lpstr>Finding Rate</vt:lpstr>
      <vt:lpstr>Vocabulary</vt:lpstr>
      <vt:lpstr>Find the Rate</vt:lpstr>
      <vt:lpstr>Find the Rate</vt:lpstr>
      <vt:lpstr>Unit Rate Hints!</vt:lpstr>
      <vt:lpstr>Go Formative Part I MWLA6D      </vt:lpstr>
      <vt:lpstr>PowerPoint Presentation</vt:lpstr>
      <vt:lpstr>Unit Rate Ways</vt:lpstr>
      <vt:lpstr>PowerPoint Presentation</vt:lpstr>
      <vt:lpstr>Unit Rate</vt:lpstr>
      <vt:lpstr>Unit Rate</vt:lpstr>
      <vt:lpstr>PowerPoint Presentation</vt:lpstr>
      <vt:lpstr>Go Formative 2</vt:lpstr>
      <vt:lpstr>Closing</vt:lpstr>
      <vt:lpstr>Proportional Relationships</vt:lpstr>
      <vt:lpstr>PowerPoint Presentation</vt:lpstr>
      <vt:lpstr>PowerPoint Presentation</vt:lpstr>
      <vt:lpstr>PowerPoint Presentation</vt:lpstr>
      <vt:lpstr>PowerPoint Presentation</vt:lpstr>
      <vt:lpstr>What is the constant of proportionality for the following table? </vt:lpstr>
      <vt:lpstr>PowerPoint Presentation</vt:lpstr>
      <vt:lpstr>PowerPoint Presentation</vt:lpstr>
      <vt:lpstr>PowerPoint Presentation</vt:lpstr>
      <vt:lpstr>PowerPoint Presentation</vt:lpstr>
      <vt:lpstr>Which of the following represent a proportional relationship?</vt:lpstr>
      <vt:lpstr>Which is the equation that describes the relationship in following table of values? </vt:lpstr>
      <vt:lpstr>Putting it all Together Part IV  9/21/2020 </vt:lpstr>
      <vt:lpstr>Padlet Projected Test %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9/15/2020</dc:title>
  <dc:creator>Chidera Nwaokafor</dc:creator>
  <cp:lastModifiedBy>Eric Robertson</cp:lastModifiedBy>
  <cp:revision>43</cp:revision>
  <dcterms:modified xsi:type="dcterms:W3CDTF">2020-09-22T17:29:51Z</dcterms:modified>
</cp:coreProperties>
</file>